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0F8"/>
          </a:solidFill>
        </a:fill>
      </a:tcStyle>
    </a:wholeTbl>
    <a:band2H>
      <a:tcTxStyle/>
      <a:tcStyle>
        <a:tcBdr/>
        <a:fill>
          <a:solidFill>
            <a:srgbClr val="E7F0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9D0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1EE"/>
          </a:solidFill>
        </a:fill>
      </a:tcStyle>
    </a:wholeTbl>
    <a:band2H>
      <a:tcTxStyle/>
      <a:tcStyle>
        <a:tcBdr/>
        <a:fill>
          <a:solidFill>
            <a:srgbClr val="F0E9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248290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DengXian"/>
      </a:defRPr>
    </a:lvl1pPr>
    <a:lvl2pPr indent="228600" latinLnBrk="0">
      <a:defRPr sz="1200">
        <a:latin typeface="+mj-lt"/>
        <a:ea typeface="+mj-ea"/>
        <a:cs typeface="+mj-cs"/>
        <a:sym typeface="DengXian"/>
      </a:defRPr>
    </a:lvl2pPr>
    <a:lvl3pPr indent="457200" latinLnBrk="0">
      <a:defRPr sz="1200">
        <a:latin typeface="+mj-lt"/>
        <a:ea typeface="+mj-ea"/>
        <a:cs typeface="+mj-cs"/>
        <a:sym typeface="DengXian"/>
      </a:defRPr>
    </a:lvl3pPr>
    <a:lvl4pPr indent="685800" latinLnBrk="0">
      <a:defRPr sz="1200">
        <a:latin typeface="+mj-lt"/>
        <a:ea typeface="+mj-ea"/>
        <a:cs typeface="+mj-cs"/>
        <a:sym typeface="DengXian"/>
      </a:defRPr>
    </a:lvl4pPr>
    <a:lvl5pPr indent="914400" latinLnBrk="0">
      <a:defRPr sz="1200">
        <a:latin typeface="+mj-lt"/>
        <a:ea typeface="+mj-ea"/>
        <a:cs typeface="+mj-cs"/>
        <a:sym typeface="DengXian"/>
      </a:defRPr>
    </a:lvl5pPr>
    <a:lvl6pPr indent="1143000" latinLnBrk="0">
      <a:defRPr sz="1200">
        <a:latin typeface="+mj-lt"/>
        <a:ea typeface="+mj-ea"/>
        <a:cs typeface="+mj-cs"/>
        <a:sym typeface="DengXian"/>
      </a:defRPr>
    </a:lvl6pPr>
    <a:lvl7pPr indent="1371600" latinLnBrk="0">
      <a:defRPr sz="1200">
        <a:latin typeface="+mj-lt"/>
        <a:ea typeface="+mj-ea"/>
        <a:cs typeface="+mj-cs"/>
        <a:sym typeface="DengXian"/>
      </a:defRPr>
    </a:lvl7pPr>
    <a:lvl8pPr indent="1600200" latinLnBrk="0">
      <a:defRPr sz="1200">
        <a:latin typeface="+mj-lt"/>
        <a:ea typeface="+mj-ea"/>
        <a:cs typeface="+mj-cs"/>
        <a:sym typeface="DengXian"/>
      </a:defRPr>
    </a:lvl8pPr>
    <a:lvl9pPr indent="1828800" latinLnBrk="0">
      <a:defRPr sz="1200">
        <a:latin typeface="+mj-lt"/>
        <a:ea typeface="+mj-ea"/>
        <a:cs typeface="+mj-cs"/>
        <a:sym typeface="DengXi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标题文本"/>
          <p:cNvSpPr txBox="1">
            <a:spLocks noGrp="1"/>
          </p:cNvSpPr>
          <p:nvPr>
            <p:ph type="title"/>
          </p:nvPr>
        </p:nvSpPr>
        <p:spPr>
          <a:xfrm>
            <a:off x="1751010" y="1300785"/>
            <a:ext cx="8689979" cy="2509213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51010" y="3886200"/>
            <a:ext cx="8689979" cy="1371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200">
                <a:solidFill>
                  <a:srgbClr val="808080"/>
                </a:solidFill>
              </a:defRPr>
            </a:lvl1pPr>
            <a:lvl2pPr marL="0" indent="0" algn="ctr">
              <a:buClrTx/>
              <a:buSzTx/>
              <a:buFontTx/>
              <a:buNone/>
              <a:defRPr sz="2200">
                <a:solidFill>
                  <a:srgbClr val="808080"/>
                </a:solidFill>
              </a:defRPr>
            </a:lvl2pPr>
            <a:lvl3pPr marL="0" indent="0" algn="ctr">
              <a:buClrTx/>
              <a:buSzTx/>
              <a:buFontTx/>
              <a:buNone/>
              <a:defRPr sz="2200">
                <a:solidFill>
                  <a:srgbClr val="808080"/>
                </a:solidFill>
              </a:defRPr>
            </a:lvl3pPr>
            <a:lvl4pPr marL="0" indent="0" algn="ctr">
              <a:buClrTx/>
              <a:buSzTx/>
              <a:buFontTx/>
              <a:buNone/>
              <a:defRPr sz="2200">
                <a:solidFill>
                  <a:srgbClr val="808080"/>
                </a:solidFill>
              </a:defRPr>
            </a:lvl4pPr>
            <a:lvl5pPr marL="0" indent="0" algn="ctr">
              <a:buClrTx/>
              <a:buSzTx/>
              <a:buFontTx/>
              <a:buNone/>
              <a:defRPr sz="2200">
                <a:solidFill>
                  <a:srgbClr val="80808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>
            <a:spLocks noGrp="1"/>
          </p:cNvSpPr>
          <p:nvPr>
            <p:ph type="title"/>
          </p:nvPr>
        </p:nvSpPr>
        <p:spPr>
          <a:xfrm>
            <a:off x="913794" y="4289373"/>
            <a:ext cx="10364432" cy="8116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84742" y="698261"/>
            <a:ext cx="9822535" cy="3214136"/>
          </a:xfrm>
          <a:prstGeom prst="rect">
            <a:avLst/>
          </a:prstGeom>
          <a:ln w="82550" cap="sq">
            <a:solidFill>
              <a:srgbClr val="EAEAEA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3" y="5108728"/>
            <a:ext cx="10364453" cy="68247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600"/>
            </a:lvl1pPr>
            <a:lvl2pPr marL="0" indent="0" algn="ctr">
              <a:buClrTx/>
              <a:buSzTx/>
              <a:buFontTx/>
              <a:buNone/>
              <a:defRPr sz="1600"/>
            </a:lvl2pPr>
            <a:lvl3pPr marL="0" indent="0" algn="ctr">
              <a:buClrTx/>
              <a:buSzTx/>
              <a:buFontTx/>
              <a:buNone/>
              <a:defRPr sz="1600"/>
            </a:lvl3pPr>
            <a:lvl4pPr marL="0" indent="0" algn="ctr">
              <a:buClrTx/>
              <a:buSzTx/>
              <a:buFontTx/>
              <a:buNone/>
              <a:defRPr sz="1600"/>
            </a:lvl4pPr>
            <a:lvl5pPr marL="0" indent="0" algn="ctr">
              <a:buClrTx/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文本"/>
          <p:cNvSpPr txBox="1">
            <a:spLocks noGrp="1"/>
          </p:cNvSpPr>
          <p:nvPr>
            <p:ph type="title"/>
          </p:nvPr>
        </p:nvSpPr>
        <p:spPr>
          <a:xfrm>
            <a:off x="913773" y="609598"/>
            <a:ext cx="10364453" cy="34272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5" y="4204820"/>
            <a:ext cx="10364452" cy="1586382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FontTx/>
              <a:buNone/>
              <a:defRPr sz="1600"/>
            </a:lvl1pPr>
            <a:lvl2pPr marL="0" indent="0" algn="ctr">
              <a:buClrTx/>
              <a:buSzTx/>
              <a:buFontTx/>
              <a:buNone/>
              <a:defRPr sz="1600"/>
            </a:lvl2pPr>
            <a:lvl3pPr marL="0" indent="0" algn="ctr">
              <a:buClrTx/>
              <a:buSzTx/>
              <a:buFontTx/>
              <a:buNone/>
              <a:defRPr sz="1600"/>
            </a:lvl3pPr>
            <a:lvl4pPr marL="0" indent="0" algn="ctr">
              <a:buClrTx/>
              <a:buSzTx/>
              <a:buFontTx/>
              <a:buNone/>
              <a:defRPr sz="1600"/>
            </a:lvl4pPr>
            <a:lvl5pPr marL="0" indent="0" algn="ctr">
              <a:buClrTx/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9479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74" y="4372795"/>
            <a:ext cx="10364452" cy="142105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18" name="TextBox 12"/>
          <p:cNvSpPr txBox="1"/>
          <p:nvPr/>
        </p:nvSpPr>
        <p:spPr>
          <a:xfrm>
            <a:off x="1001487" y="448382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119" name="TextBox 13"/>
          <p:cNvSpPr txBox="1"/>
          <p:nvPr/>
        </p:nvSpPr>
        <p:spPr>
          <a:xfrm>
            <a:off x="10557557" y="2687796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文本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2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5" y="4662335"/>
            <a:ext cx="10364452" cy="114064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600"/>
            </a:lvl1pPr>
            <a:lvl2pPr marL="0" indent="0" algn="ctr">
              <a:buClrTx/>
              <a:buSzTx/>
              <a:buFontTx/>
              <a:buNone/>
              <a:defRPr sz="1600"/>
            </a:lvl2pPr>
            <a:lvl3pPr marL="0" indent="0" algn="ctr">
              <a:buClrTx/>
              <a:buSzTx/>
              <a:buFontTx/>
              <a:buNone/>
              <a:defRPr sz="1600"/>
            </a:lvl3pPr>
            <a:lvl4pPr marL="0" indent="0" algn="ctr">
              <a:buClrTx/>
              <a:buSzTx/>
              <a:buFontTx/>
              <a:buNone/>
              <a:defRPr sz="1600"/>
            </a:lvl4pPr>
            <a:lvl5pPr marL="0" indent="0" algn="ctr">
              <a:buClrTx/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文本"/>
          <p:cNvSpPr txBox="1">
            <a:spLocks noGrp="1"/>
          </p:cNvSpPr>
          <p:nvPr>
            <p:ph type="title"/>
          </p:nvPr>
        </p:nvSpPr>
        <p:spPr>
          <a:xfrm>
            <a:off x="913773" y="609600"/>
            <a:ext cx="10364453" cy="160509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3" y="2367091"/>
            <a:ext cx="3298979" cy="57626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5000"/>
              </a:lnSpc>
              <a:buClrTx/>
              <a:buSzTx/>
              <a:buFontTx/>
              <a:buNone/>
              <a:defRPr sz="2400"/>
            </a:lvl1pPr>
            <a:lvl2pPr marL="0" indent="0" algn="ctr">
              <a:lnSpc>
                <a:spcPct val="85000"/>
              </a:lnSpc>
              <a:buClrTx/>
              <a:buSzTx/>
              <a:buFontTx/>
              <a:buNone/>
              <a:defRPr sz="2400"/>
            </a:lvl2pPr>
            <a:lvl3pPr marL="0" indent="0" algn="ctr">
              <a:lnSpc>
                <a:spcPct val="85000"/>
              </a:lnSpc>
              <a:buClrTx/>
              <a:buSzTx/>
              <a:buFontTx/>
              <a:buNone/>
              <a:defRPr sz="2400"/>
            </a:lvl3pPr>
            <a:lvl4pPr marL="0" indent="0" algn="ctr">
              <a:lnSpc>
                <a:spcPct val="85000"/>
              </a:lnSpc>
              <a:buClrTx/>
              <a:buSzTx/>
              <a:buFontTx/>
              <a:buNone/>
              <a:defRPr sz="2400"/>
            </a:lvl4pPr>
            <a:lvl5pPr marL="0" indent="0" algn="ctr">
              <a:lnSpc>
                <a:spcPct val="85000"/>
              </a:lnSpc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72" y="2943355"/>
            <a:ext cx="3298980" cy="284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52389" y="2367091"/>
            <a:ext cx="329152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441347" y="2943355"/>
            <a:ext cx="3303352" cy="284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973297" y="2367091"/>
            <a:ext cx="3304929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973297" y="2943355"/>
            <a:ext cx="3304929" cy="284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文本"/>
          <p:cNvSpPr txBox="1">
            <a:spLocks noGrp="1"/>
          </p:cNvSpPr>
          <p:nvPr>
            <p:ph type="title"/>
          </p:nvPr>
        </p:nvSpPr>
        <p:spPr>
          <a:xfrm>
            <a:off x="913773" y="610772"/>
            <a:ext cx="10364453" cy="160392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3" y="4204820"/>
            <a:ext cx="3296411" cy="57626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5000"/>
              </a:lnSpc>
              <a:buClrTx/>
              <a:buSzTx/>
              <a:buFontTx/>
              <a:buNone/>
              <a:defRPr sz="2200"/>
            </a:lvl1pPr>
            <a:lvl2pPr marL="0" indent="0" algn="ctr">
              <a:lnSpc>
                <a:spcPct val="85000"/>
              </a:lnSpc>
              <a:buClrTx/>
              <a:buSzTx/>
              <a:buFontTx/>
              <a:buNone/>
              <a:defRPr sz="2200"/>
            </a:lvl2pPr>
            <a:lvl3pPr marL="0" indent="0" algn="ctr">
              <a:lnSpc>
                <a:spcPct val="85000"/>
              </a:lnSpc>
              <a:buClrTx/>
              <a:buSzTx/>
              <a:buFontTx/>
              <a:buNone/>
              <a:defRPr sz="2200"/>
            </a:lvl3pPr>
            <a:lvl4pPr marL="0" indent="0" algn="ctr">
              <a:lnSpc>
                <a:spcPct val="85000"/>
              </a:lnSpc>
              <a:buClrTx/>
              <a:buSzTx/>
              <a:buFontTx/>
              <a:buNone/>
              <a:defRPr sz="2200"/>
            </a:lvl4pPr>
            <a:lvl5pPr marL="0" indent="0" algn="ctr">
              <a:lnSpc>
                <a:spcPct val="85000"/>
              </a:lnSpc>
              <a:buClrTx/>
              <a:buSzTx/>
              <a:buFontTx/>
              <a:buNone/>
              <a:defRPr sz="2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73" y="2367091"/>
            <a:ext cx="3296411" cy="1524002"/>
          </a:xfrm>
          <a:prstGeom prst="rect">
            <a:avLst/>
          </a:prstGeom>
          <a:ln w="82550" cap="sq">
            <a:solidFill>
              <a:srgbClr val="EAEAEA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13772" y="4781081"/>
            <a:ext cx="3296412" cy="101011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42759" y="4204820"/>
            <a:ext cx="3301829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5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41347" y="2367091"/>
            <a:ext cx="3303352" cy="1524002"/>
          </a:xfrm>
          <a:prstGeom prst="rect">
            <a:avLst/>
          </a:prstGeom>
          <a:ln w="82550" cap="sq">
            <a:solidFill>
              <a:srgbClr val="EAEAEA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41347" y="4781079"/>
            <a:ext cx="3303352" cy="101011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73296" y="4204820"/>
            <a:ext cx="330068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5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973297" y="2367091"/>
            <a:ext cx="3304929" cy="1524002"/>
          </a:xfrm>
          <a:prstGeom prst="rect">
            <a:avLst/>
          </a:prstGeom>
          <a:ln w="82550" cap="sq">
            <a:solidFill>
              <a:srgbClr val="EAEAEA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973173" y="4781077"/>
            <a:ext cx="3305053" cy="10101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68" name="正文级别 1…"/>
          <p:cNvSpPr txBox="1">
            <a:spLocks noGrp="1"/>
          </p:cNvSpPr>
          <p:nvPr>
            <p:ph type="body" idx="1"/>
          </p:nvPr>
        </p:nvSpPr>
        <p:spPr>
          <a:xfrm>
            <a:off x="913775" y="2367091"/>
            <a:ext cx="10364452" cy="342410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文本"/>
          <p:cNvSpPr txBox="1">
            <a:spLocks noGrp="1"/>
          </p:cNvSpPr>
          <p:nvPr>
            <p:ph type="title"/>
          </p:nvPr>
        </p:nvSpPr>
        <p:spPr>
          <a:xfrm>
            <a:off x="8724900" y="609601"/>
            <a:ext cx="2553326" cy="5181599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177" name="正文级别 1…"/>
          <p:cNvSpPr txBox="1">
            <a:spLocks noGrp="1"/>
          </p:cNvSpPr>
          <p:nvPr>
            <p:ph type="body" idx="1"/>
          </p:nvPr>
        </p:nvSpPr>
        <p:spPr>
          <a:xfrm>
            <a:off x="913775" y="609601"/>
            <a:ext cx="7658725" cy="51815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913773" y="828562"/>
            <a:ext cx="10351753" cy="2736820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13773" y="3657455"/>
            <a:ext cx="10351753" cy="136818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1pPr>
            <a:lvl2pPr marL="0" indent="0" algn="ct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2pPr>
            <a:lvl3pPr marL="0" indent="0" algn="ct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3pPr>
            <a:lvl4pPr marL="0" indent="0" algn="ct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4pPr>
            <a:lvl5pPr marL="0" indent="0" algn="ctr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13773" y="2367090"/>
            <a:ext cx="5106028" cy="342411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6327" y="2371018"/>
            <a:ext cx="4873476" cy="67999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5000"/>
              </a:lnSpc>
              <a:buClrTx/>
              <a:buSzTx/>
              <a:buFontTx/>
              <a:buNone/>
              <a:defRPr sz="2600"/>
            </a:lvl1pPr>
            <a:lvl2pPr marL="0" indent="0">
              <a:lnSpc>
                <a:spcPct val="85000"/>
              </a:lnSpc>
              <a:buClrTx/>
              <a:buSzTx/>
              <a:buFontTx/>
              <a:buNone/>
              <a:defRPr sz="2600"/>
            </a:lvl2pPr>
            <a:lvl3pPr marL="0" indent="0">
              <a:lnSpc>
                <a:spcPct val="85000"/>
              </a:lnSpc>
              <a:buClrTx/>
              <a:buSzTx/>
              <a:buFontTx/>
              <a:buNone/>
              <a:defRPr sz="2600"/>
            </a:lvl3pPr>
            <a:lvl4pPr marL="0" indent="0">
              <a:lnSpc>
                <a:spcPct val="85000"/>
              </a:lnSpc>
              <a:buClrTx/>
              <a:buSzTx/>
              <a:buFontTx/>
              <a:buNone/>
              <a:defRPr sz="2600"/>
            </a:lvl4pPr>
            <a:lvl5pPr marL="0" indent="0">
              <a:lnSpc>
                <a:spcPct val="85000"/>
              </a:lnSpc>
              <a:buClrTx/>
              <a:buSzTx/>
              <a:buFontTx/>
              <a:buNone/>
              <a:defRPr sz="2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96423" y="2371018"/>
            <a:ext cx="4881806" cy="679996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9" cy="202325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078062" y="609600"/>
            <a:ext cx="6200165" cy="51815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73" y="2632852"/>
            <a:ext cx="3935691" cy="31583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/>
          </p:nvPr>
        </p:nvSpPr>
        <p:spPr>
          <a:xfrm>
            <a:off x="913773" y="609600"/>
            <a:ext cx="5934972" cy="202325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424803" y="609601"/>
            <a:ext cx="3255360" cy="5181602"/>
          </a:xfrm>
          <a:prstGeom prst="rect">
            <a:avLst/>
          </a:prstGeom>
          <a:ln w="82550" cap="sq">
            <a:solidFill>
              <a:srgbClr val="EAEAEA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13794" y="2632852"/>
            <a:ext cx="5934951" cy="315834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600"/>
            </a:lvl1pPr>
            <a:lvl2pPr marL="0" indent="0" algn="ctr">
              <a:buClrTx/>
              <a:buSzTx/>
              <a:buFontTx/>
              <a:buNone/>
              <a:defRPr sz="1600"/>
            </a:lvl2pPr>
            <a:lvl3pPr marL="0" indent="0" algn="ctr">
              <a:buClrTx/>
              <a:buSzTx/>
              <a:buFontTx/>
              <a:buNone/>
              <a:defRPr sz="1600"/>
            </a:lvl3pPr>
            <a:lvl4pPr marL="0" indent="0" algn="ctr">
              <a:buClrTx/>
              <a:buSzTx/>
              <a:buFontTx/>
              <a:buNone/>
              <a:defRPr sz="1600"/>
            </a:lvl4pPr>
            <a:lvl5pPr marL="0" indent="0" algn="ctr">
              <a:buClrTx/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913775" y="618515"/>
            <a:ext cx="10364452" cy="159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913773" y="2367090"/>
            <a:ext cx="10363828" cy="342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33942" y="5950268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6981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21553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6125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30697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3526971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984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000" b="0" i="0" u="none" strike="noStrike" cap="all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www.percona.com/search?s=clickhouse" TargetMode="External"/><Relationship Id="rId7" Type="http://schemas.openxmlformats.org/officeDocument/2006/relationships/image" Target="../media/image88.png"/><Relationship Id="rId2" Type="http://schemas.openxmlformats.org/officeDocument/2006/relationships/hyperlink" Target="https://clickhouse.yandex/docs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cmu.edu/afs/cs/academic/class/15213-f15/www/schedule.html" TargetMode="External"/><Relationship Id="rId5" Type="http://schemas.openxmlformats.org/officeDocument/2006/relationships/hyperlink" Target="https://github.com/yandex/clickhouse-presentations" TargetMode="External"/><Relationship Id="rId4" Type="http://schemas.openxmlformats.org/officeDocument/2006/relationships/hyperlink" Target="https://groups.google.com/forum/#!forum/clickhous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www.percona.com/blog/2017/03/17/column-store-database-benchmarks-mariadb-columnstore-vs-clickhouse-vs-apache-spa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lickhouse.yandex/benchmar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 1"/>
          <p:cNvSpPr txBox="1">
            <a:spLocks noGrp="1"/>
          </p:cNvSpPr>
          <p:nvPr>
            <p:ph type="ctrTitle"/>
          </p:nvPr>
        </p:nvSpPr>
        <p:spPr>
          <a:xfrm>
            <a:off x="1751012" y="806513"/>
            <a:ext cx="8689976" cy="2509217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 err="1"/>
              <a:t>ClickHouse实践</a:t>
            </a:r>
            <a:endParaRPr dirty="0"/>
          </a:p>
        </p:txBody>
      </p:sp>
      <p:sp>
        <p:nvSpPr>
          <p:cNvPr id="188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726298" y="3700850"/>
            <a:ext cx="8689976" cy="13716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 smtClean="0"/>
              <a:t>成加方</a:t>
            </a:r>
            <a:endParaRPr dirty="0"/>
          </a:p>
          <a:p>
            <a:r>
              <a:rPr dirty="0" smtClean="0"/>
              <a:t>20181</a:t>
            </a:r>
            <a:r>
              <a:rPr lang="en-US" altLang="zh-CN" dirty="0" smtClean="0"/>
              <a:t>2</a:t>
            </a:r>
            <a:r>
              <a:rPr dirty="0" smtClean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07838" y="65090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252" name="图像"/>
          <p:cNvGrpSpPr/>
          <p:nvPr/>
        </p:nvGrpSpPr>
        <p:grpSpPr>
          <a:xfrm>
            <a:off x="657749" y="1769018"/>
            <a:ext cx="4813572" cy="3602974"/>
            <a:chOff x="0" y="0"/>
            <a:chExt cx="4813571" cy="3602973"/>
          </a:xfrm>
        </p:grpSpPr>
        <p:pic>
          <p:nvPicPr>
            <p:cNvPr id="2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4407172" cy="3158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13572" cy="3602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3" name="Why ClickHouse"/>
          <p:cNvSpPr txBox="1">
            <a:spLocks noGrp="1"/>
          </p:cNvSpPr>
          <p:nvPr>
            <p:ph type="title"/>
          </p:nvPr>
        </p:nvSpPr>
        <p:spPr>
          <a:xfrm>
            <a:off x="697874" y="4816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grpSp>
        <p:nvGrpSpPr>
          <p:cNvPr id="256" name="图像"/>
          <p:cNvGrpSpPr/>
          <p:nvPr/>
        </p:nvGrpSpPr>
        <p:grpSpPr>
          <a:xfrm>
            <a:off x="5622085" y="961268"/>
            <a:ext cx="4367783" cy="5218474"/>
            <a:chOff x="0" y="0"/>
            <a:chExt cx="4367782" cy="5218472"/>
          </a:xfrm>
        </p:grpSpPr>
        <p:pic>
          <p:nvPicPr>
            <p:cNvPr id="254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3961382" cy="4773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4367784" cy="5218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5317" y="6125776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9" name="Why ClickHouse"/>
          <p:cNvSpPr txBox="1">
            <a:spLocks noGrp="1"/>
          </p:cNvSpPr>
          <p:nvPr>
            <p:ph type="title"/>
          </p:nvPr>
        </p:nvSpPr>
        <p:spPr>
          <a:xfrm>
            <a:off x="913774" y="54344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sp>
        <p:nvSpPr>
          <p:cNvPr id="260" name="简单的说，ClickHouse作为分析型数据库，有三大特点：一是跑分快， 二是功能多 ，三是文艺范…"/>
          <p:cNvSpPr txBox="1">
            <a:spLocks noGrp="1"/>
          </p:cNvSpPr>
          <p:nvPr>
            <p:ph type="body" idx="1"/>
          </p:nvPr>
        </p:nvSpPr>
        <p:spPr>
          <a:xfrm>
            <a:off x="950272" y="1951225"/>
            <a:ext cx="10364452" cy="3877590"/>
          </a:xfrm>
          <a:prstGeom prst="rect">
            <a:avLst/>
          </a:prstGeom>
        </p:spPr>
        <p:txBody>
          <a:bodyPr/>
          <a:lstStyle/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       </a:t>
            </a:r>
            <a:r>
              <a:rPr dirty="0" err="1"/>
              <a:t>简单的说，ClickHouse作为分析型数据库，有三大特点：一是跑分快</a:t>
            </a:r>
            <a:r>
              <a:rPr dirty="0"/>
              <a:t>， </a:t>
            </a:r>
            <a:r>
              <a:rPr dirty="0" err="1"/>
              <a:t>二是功能多</a:t>
            </a:r>
            <a:r>
              <a:rPr dirty="0"/>
              <a:t> ，</a:t>
            </a:r>
            <a:r>
              <a:rPr dirty="0" err="1"/>
              <a:t>三是文艺范</a:t>
            </a:r>
            <a:endParaRPr dirty="0"/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endParaRPr dirty="0"/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clickhouse性能超过了大多数市面上的列式存储的数据库，相比传统的数据库clickhouse要快100-1000X，clickhouse有相当大的优势：</a:t>
            </a:r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100Million数据集：</a:t>
            </a:r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ClickHouse比Vertica快约5倍，比Hive快279倍，比Mysql快805倍</a:t>
            </a:r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endParaRPr dirty="0"/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1Billion数据集：</a:t>
            </a:r>
          </a:p>
          <a:p>
            <a:pPr marL="0" lvl="2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none"/>
            </a:pPr>
            <a:r>
              <a:rPr dirty="0"/>
              <a:t>ClickHouse比Vertica快约5倍，Mysql和Hive已经无法完成任务了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107996" y="6488493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65" name="67eecf7262927f728dd1c00aa9e0fe46_hd.png"/>
          <p:cNvGrpSpPr/>
          <p:nvPr/>
        </p:nvGrpSpPr>
        <p:grpSpPr>
          <a:xfrm>
            <a:off x="3613875" y="1204746"/>
            <a:ext cx="7304367" cy="5186855"/>
            <a:chOff x="0" y="0"/>
            <a:chExt cx="7304366" cy="5186853"/>
          </a:xfrm>
        </p:grpSpPr>
        <p:pic>
          <p:nvPicPr>
            <p:cNvPr id="263" name="67eecf7262927f728dd1c00aa9e0fe46_hd.png" descr="67eecf7262927f728dd1c00aa9e0fe46_h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6897967" cy="47423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67eecf7262927f728dd1c00aa9e0fe46_hd.png" descr="67eecf7262927f728dd1c00aa9e0fe46_h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304367" cy="5186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Why ClickHouse"/>
          <p:cNvSpPr txBox="1">
            <a:spLocks noGrp="1"/>
          </p:cNvSpPr>
          <p:nvPr>
            <p:ph type="title"/>
          </p:nvPr>
        </p:nvSpPr>
        <p:spPr>
          <a:xfrm>
            <a:off x="913774" y="54344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grpSp>
        <p:nvGrpSpPr>
          <p:cNvPr id="269" name="图像"/>
          <p:cNvGrpSpPr/>
          <p:nvPr/>
        </p:nvGrpSpPr>
        <p:grpSpPr>
          <a:xfrm>
            <a:off x="719511" y="2770282"/>
            <a:ext cx="2712677" cy="1317438"/>
            <a:chOff x="0" y="0"/>
            <a:chExt cx="2712676" cy="1317437"/>
          </a:xfrm>
        </p:grpSpPr>
        <p:pic>
          <p:nvPicPr>
            <p:cNvPr id="267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2306276" cy="872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2712678" cy="1317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03217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72" name="Why ClickHouse"/>
          <p:cNvSpPr txBox="1">
            <a:spLocks noGrp="1"/>
          </p:cNvSpPr>
          <p:nvPr>
            <p:ph type="title"/>
          </p:nvPr>
        </p:nvSpPr>
        <p:spPr>
          <a:xfrm>
            <a:off x="913774" y="54344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0538" y="4779197"/>
            <a:ext cx="1039486" cy="648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1267" y="1962014"/>
            <a:ext cx="876905" cy="7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2501" y="2056413"/>
            <a:ext cx="1162454" cy="608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83157" y="3883464"/>
            <a:ext cx="776828" cy="739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21171" y="4250294"/>
            <a:ext cx="797701" cy="7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91586" y="4707302"/>
            <a:ext cx="776828" cy="792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38979" y="3306409"/>
            <a:ext cx="1821523" cy="54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09977" y="4786726"/>
            <a:ext cx="1039485" cy="63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36201" y="2418950"/>
            <a:ext cx="1549423" cy="547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542300" y="3484226"/>
            <a:ext cx="1775962" cy="33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94726" y="3306409"/>
            <a:ext cx="1162454" cy="933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图像" descr="图像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91471" y="3018371"/>
            <a:ext cx="1162454" cy="45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图像" descr="图像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939176" y="1864932"/>
            <a:ext cx="887763" cy="7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033938" y="59502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88" name="How is Works"/>
          <p:cNvSpPr txBox="1">
            <a:spLocks noGrp="1"/>
          </p:cNvSpPr>
          <p:nvPr>
            <p:ph type="title"/>
          </p:nvPr>
        </p:nvSpPr>
        <p:spPr>
          <a:xfrm>
            <a:off x="913774" y="6467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sp>
        <p:nvSpPr>
          <p:cNvPr id="289" name="高性能…"/>
          <p:cNvSpPr txBox="1"/>
          <p:nvPr/>
        </p:nvSpPr>
        <p:spPr>
          <a:xfrm>
            <a:off x="1223908" y="2049719"/>
            <a:ext cx="7948694" cy="371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高性能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线性扩张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高效利用硬件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功能丰富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高可靠，无中心、数据分片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简单易用</a:t>
            </a:r>
          </a:p>
        </p:txBody>
      </p:sp>
      <p:sp>
        <p:nvSpPr>
          <p:cNvPr id="290" name="官方宣称"/>
          <p:cNvSpPr txBox="1"/>
          <p:nvPr/>
        </p:nvSpPr>
        <p:spPr>
          <a:xfrm>
            <a:off x="1111698" y="1609119"/>
            <a:ext cx="1852677" cy="6724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1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官方宣称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849920" y="6534467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93" name="How is Works"/>
          <p:cNvSpPr txBox="1">
            <a:spLocks noGrp="1"/>
          </p:cNvSpPr>
          <p:nvPr>
            <p:ph type="title"/>
          </p:nvPr>
        </p:nvSpPr>
        <p:spPr>
          <a:xfrm>
            <a:off x="659774" y="3419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296" name="图像"/>
          <p:cNvGrpSpPr/>
          <p:nvPr/>
        </p:nvGrpSpPr>
        <p:grpSpPr>
          <a:xfrm>
            <a:off x="3000120" y="1166386"/>
            <a:ext cx="8213726" cy="5475715"/>
            <a:chOff x="0" y="0"/>
            <a:chExt cx="8213725" cy="5475714"/>
          </a:xfrm>
        </p:grpSpPr>
        <p:pic>
          <p:nvPicPr>
            <p:cNvPr id="29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7807326" cy="5031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13726" cy="5475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7" name="CK架构"/>
          <p:cNvSpPr txBox="1">
            <a:spLocks noGrp="1"/>
          </p:cNvSpPr>
          <p:nvPr>
            <p:ph type="body" sz="quarter" idx="1"/>
          </p:nvPr>
        </p:nvSpPr>
        <p:spPr>
          <a:xfrm>
            <a:off x="417347" y="1923789"/>
            <a:ext cx="2343779" cy="3960907"/>
          </a:xfrm>
          <a:prstGeom prst="rect">
            <a:avLst/>
          </a:prstGeom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cap="none"/>
            </a:pPr>
            <a:endParaRPr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cap="none"/>
            </a:pPr>
            <a:endParaRPr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cap="none"/>
            </a:pPr>
            <a:endParaRPr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cap="none"/>
            </a:pPr>
            <a:endParaRPr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cap="none"/>
            </a:pPr>
            <a:r>
              <a:t>CK架构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318938" y="62296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pSp>
        <p:nvGrpSpPr>
          <p:cNvPr id="302" name="图像"/>
          <p:cNvGrpSpPr/>
          <p:nvPr/>
        </p:nvGrpSpPr>
        <p:grpSpPr>
          <a:xfrm>
            <a:off x="4361953" y="1709061"/>
            <a:ext cx="6960098" cy="4524950"/>
            <a:chOff x="0" y="0"/>
            <a:chExt cx="6960097" cy="4524948"/>
          </a:xfrm>
        </p:grpSpPr>
        <p:pic>
          <p:nvPicPr>
            <p:cNvPr id="30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6553698" cy="4080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960098" cy="4524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5" name="图像"/>
          <p:cNvGrpSpPr/>
          <p:nvPr/>
        </p:nvGrpSpPr>
        <p:grpSpPr>
          <a:xfrm>
            <a:off x="260349" y="3040870"/>
            <a:ext cx="4015190" cy="1429532"/>
            <a:chOff x="0" y="0"/>
            <a:chExt cx="4015188" cy="1429530"/>
          </a:xfrm>
        </p:grpSpPr>
        <p:pic>
          <p:nvPicPr>
            <p:cNvPr id="30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3608788" cy="985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4015190" cy="1429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6" name="How is Works"/>
          <p:cNvSpPr txBox="1">
            <a:spLocks noGrp="1"/>
          </p:cNvSpPr>
          <p:nvPr>
            <p:ph type="title"/>
          </p:nvPr>
        </p:nvSpPr>
        <p:spPr>
          <a:xfrm>
            <a:off x="685174" y="8499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4074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09" name="How is Works"/>
          <p:cNvSpPr txBox="1">
            <a:spLocks noGrp="1"/>
          </p:cNvSpPr>
          <p:nvPr>
            <p:ph type="title"/>
          </p:nvPr>
        </p:nvSpPr>
        <p:spPr>
          <a:xfrm>
            <a:off x="913774" y="6467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pic>
        <p:nvPicPr>
          <p:cNvPr id="310" name="row_oriented.gif" descr="row_oriented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2356917"/>
            <a:ext cx="5142713" cy="2106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column_oriented.gif" descr="column_oriented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3505" y="2389028"/>
            <a:ext cx="4985896" cy="204184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ow-oriented DBMS"/>
          <p:cNvSpPr txBox="1"/>
          <p:nvPr/>
        </p:nvSpPr>
        <p:spPr>
          <a:xfrm>
            <a:off x="721239" y="1684802"/>
            <a:ext cx="2057062" cy="51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1600" b="1">
                <a:solidFill>
                  <a:srgbClr val="000000">
                    <a:alpha val="87058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Row-oriented DBMS</a:t>
            </a:r>
          </a:p>
        </p:txBody>
      </p:sp>
      <p:sp>
        <p:nvSpPr>
          <p:cNvPr id="313" name="Column-oriented DBMS"/>
          <p:cNvSpPr txBox="1"/>
          <p:nvPr/>
        </p:nvSpPr>
        <p:spPr>
          <a:xfrm>
            <a:off x="6628179" y="1684802"/>
            <a:ext cx="2384384" cy="51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700"/>
              </a:lnSpc>
              <a:spcBef>
                <a:spcPts val="1600"/>
              </a:spcBef>
              <a:defRPr sz="1600" b="1">
                <a:solidFill>
                  <a:srgbClr val="000000">
                    <a:alpha val="87058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Column-oriented DBMS</a:t>
            </a:r>
          </a:p>
        </p:txBody>
      </p:sp>
      <p:sp>
        <p:nvSpPr>
          <p:cNvPr id="314" name="对于分析查询，一般查询只会用到少量的列。例如，如果一个表一共100个列中本次查询只 需要5个列的数据，那么可以减少20倍I/O (在无压缩的情况下)…"/>
          <p:cNvSpPr txBox="1"/>
          <p:nvPr/>
        </p:nvSpPr>
        <p:spPr>
          <a:xfrm>
            <a:off x="540432" y="4888229"/>
            <a:ext cx="10717883" cy="1475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>
                <a:latin typeface="Tw Cen MT"/>
                <a:ea typeface="Tw Cen MT"/>
                <a:cs typeface="Tw Cen MT"/>
                <a:sym typeface="Tw Cen MT"/>
              </a:defRPr>
            </a:pPr>
            <a:r>
              <a:t>     对于分析查询，一般查询只会用到少量的列。例如，如果一个表一共100个列中本次查询只 需要5个列的数据，那么可以减少20倍I/O (在无压缩的情况下)</a:t>
            </a:r>
          </a:p>
          <a:p>
            <a:pPr>
              <a:defRPr sz="2100"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  <a:p>
            <a:pPr>
              <a:defRPr sz="2000">
                <a:latin typeface="Tw Cen MT"/>
                <a:ea typeface="Tw Cen MT"/>
                <a:cs typeface="Tw Cen MT"/>
                <a:sym typeface="Tw Cen MT"/>
              </a:defRPr>
            </a:pPr>
            <a:r>
              <a:t>     因为数据按列存放的，每个列数据类型相同，那么便于压缩，可以进一步减少I/O。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710177" y="6336386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17" name="How is Works"/>
          <p:cNvSpPr txBox="1">
            <a:spLocks noGrp="1"/>
          </p:cNvSpPr>
          <p:nvPr>
            <p:ph type="title"/>
          </p:nvPr>
        </p:nvSpPr>
        <p:spPr>
          <a:xfrm>
            <a:off x="913774" y="6467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20" name="图像"/>
          <p:cNvGrpSpPr/>
          <p:nvPr/>
        </p:nvGrpSpPr>
        <p:grpSpPr>
          <a:xfrm>
            <a:off x="587848" y="1277408"/>
            <a:ext cx="11016305" cy="5002438"/>
            <a:chOff x="0" y="0"/>
            <a:chExt cx="11016303" cy="5002436"/>
          </a:xfrm>
        </p:grpSpPr>
        <p:pic>
          <p:nvPicPr>
            <p:cNvPr id="318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609903" cy="45579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1016305" cy="5002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图像"/>
          <p:cNvGrpSpPr/>
          <p:nvPr/>
        </p:nvGrpSpPr>
        <p:grpSpPr>
          <a:xfrm>
            <a:off x="4789391" y="990472"/>
            <a:ext cx="6825228" cy="5241243"/>
            <a:chOff x="0" y="0"/>
            <a:chExt cx="6825227" cy="5241242"/>
          </a:xfrm>
        </p:grpSpPr>
        <p:pic>
          <p:nvPicPr>
            <p:cNvPr id="32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6418828" cy="4796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825228" cy="5241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5" name="How is Works"/>
          <p:cNvSpPr txBox="1">
            <a:spLocks noGrp="1"/>
          </p:cNvSpPr>
          <p:nvPr>
            <p:ph type="title"/>
          </p:nvPr>
        </p:nvSpPr>
        <p:spPr>
          <a:xfrm>
            <a:off x="913774" y="728678"/>
            <a:ext cx="10364452" cy="951471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28" name="图像"/>
          <p:cNvGrpSpPr/>
          <p:nvPr/>
        </p:nvGrpSpPr>
        <p:grpSpPr>
          <a:xfrm>
            <a:off x="146621" y="2061554"/>
            <a:ext cx="4635357" cy="3500723"/>
            <a:chOff x="0" y="0"/>
            <a:chExt cx="4635356" cy="3500722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4228957" cy="3056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635357" cy="350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827183" y="6429990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幻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04012" y="5950267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91" name="标题 1"/>
          <p:cNvSpPr txBox="1">
            <a:spLocks noGrp="1"/>
          </p:cNvSpPr>
          <p:nvPr>
            <p:ph type="title"/>
          </p:nvPr>
        </p:nvSpPr>
        <p:spPr>
          <a:xfrm>
            <a:off x="913774" y="1113823"/>
            <a:ext cx="10364452" cy="951471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5000" cap="none"/>
            </a:lvl1pPr>
          </a:lstStyle>
          <a:p>
            <a:r>
              <a:t>Content</a:t>
            </a:r>
          </a:p>
        </p:txBody>
      </p:sp>
      <p:sp>
        <p:nvSpPr>
          <p:cNvPr id="192" name="标题 1"/>
          <p:cNvSpPr txBox="1"/>
          <p:nvPr/>
        </p:nvSpPr>
        <p:spPr>
          <a:xfrm>
            <a:off x="913773" y="2371122"/>
            <a:ext cx="10672924" cy="260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defTabSz="329184">
              <a:defRPr sz="3600">
                <a:latin typeface="Tw Cen MT"/>
                <a:ea typeface="Tw Cen MT"/>
                <a:cs typeface="Tw Cen MT"/>
                <a:sym typeface="Tw Cen MT"/>
              </a:defRPr>
            </a:pPr>
            <a:r>
              <a:t>What is ClickHouse</a:t>
            </a:r>
          </a:p>
          <a:p>
            <a:pPr defTabSz="329184">
              <a:defRPr sz="3600">
                <a:latin typeface="Tw Cen MT"/>
                <a:ea typeface="Tw Cen MT"/>
                <a:cs typeface="Tw Cen MT"/>
                <a:sym typeface="Tw Cen MT"/>
              </a:defRPr>
            </a:pPr>
            <a:r>
              <a:t>Why ClickHouse</a:t>
            </a:r>
          </a:p>
          <a:p>
            <a:pPr defTabSz="329184">
              <a:defRPr sz="3600">
                <a:latin typeface="Tw Cen MT"/>
                <a:ea typeface="Tw Cen MT"/>
                <a:cs typeface="Tw Cen MT"/>
                <a:sym typeface="Tw Cen MT"/>
              </a:defRPr>
            </a:pPr>
            <a:r>
              <a:t>How it works</a:t>
            </a:r>
          </a:p>
          <a:p>
            <a:pPr defTabSz="329184">
              <a:defRPr sz="3600">
                <a:latin typeface="Tw Cen MT"/>
                <a:ea typeface="Tw Cen MT"/>
                <a:cs typeface="Tw Cen MT"/>
                <a:sym typeface="Tw Cen MT"/>
              </a:defRPr>
            </a:pPr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736554" y="6476793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32" name="How is Works"/>
          <p:cNvSpPr txBox="1">
            <a:spLocks noGrp="1"/>
          </p:cNvSpPr>
          <p:nvPr>
            <p:ph type="title"/>
          </p:nvPr>
        </p:nvSpPr>
        <p:spPr>
          <a:xfrm>
            <a:off x="796768" y="44786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35" name="图像"/>
          <p:cNvGrpSpPr/>
          <p:nvPr/>
        </p:nvGrpSpPr>
        <p:grpSpPr>
          <a:xfrm>
            <a:off x="550758" y="1467937"/>
            <a:ext cx="10615884" cy="5126883"/>
            <a:chOff x="0" y="0"/>
            <a:chExt cx="10615883" cy="5126882"/>
          </a:xfrm>
        </p:grpSpPr>
        <p:pic>
          <p:nvPicPr>
            <p:cNvPr id="33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209484" cy="4682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15884" cy="5126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546368" y="642999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38" name="How is Works"/>
          <p:cNvSpPr txBox="1">
            <a:spLocks noGrp="1"/>
          </p:cNvSpPr>
          <p:nvPr>
            <p:ph type="title"/>
          </p:nvPr>
        </p:nvSpPr>
        <p:spPr>
          <a:xfrm>
            <a:off x="913774" y="190450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41" name="图像"/>
          <p:cNvGrpSpPr/>
          <p:nvPr/>
        </p:nvGrpSpPr>
        <p:grpSpPr>
          <a:xfrm>
            <a:off x="223221" y="1525172"/>
            <a:ext cx="7417274" cy="4521570"/>
            <a:chOff x="0" y="0"/>
            <a:chExt cx="7417273" cy="4521568"/>
          </a:xfrm>
        </p:grpSpPr>
        <p:pic>
          <p:nvPicPr>
            <p:cNvPr id="33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7010874" cy="407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417274" cy="4521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集群架构"/>
          <p:cNvSpPr txBox="1"/>
          <p:nvPr/>
        </p:nvSpPr>
        <p:spPr>
          <a:xfrm>
            <a:off x="550069" y="2094693"/>
            <a:ext cx="1040764" cy="4311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集群架构</a:t>
            </a:r>
          </a:p>
        </p:txBody>
      </p:sp>
      <p:grpSp>
        <p:nvGrpSpPr>
          <p:cNvPr id="345" name="图像"/>
          <p:cNvGrpSpPr/>
          <p:nvPr/>
        </p:nvGrpSpPr>
        <p:grpSpPr>
          <a:xfrm>
            <a:off x="7816956" y="467091"/>
            <a:ext cx="3397955" cy="6289535"/>
            <a:chOff x="0" y="0"/>
            <a:chExt cx="3397953" cy="6289533"/>
          </a:xfrm>
        </p:grpSpPr>
        <p:pic>
          <p:nvPicPr>
            <p:cNvPr id="34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2991553" cy="58450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397954" cy="6289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6" name="集群配置"/>
          <p:cNvSpPr txBox="1"/>
          <p:nvPr/>
        </p:nvSpPr>
        <p:spPr>
          <a:xfrm>
            <a:off x="7020489" y="860281"/>
            <a:ext cx="1040764" cy="4311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集群配置</a:t>
            </a:r>
          </a:p>
        </p:txBody>
      </p:sp>
      <p:sp>
        <p:nvSpPr>
          <p:cNvPr id="347" name="主主复制"/>
          <p:cNvSpPr txBox="1"/>
          <p:nvPr/>
        </p:nvSpPr>
        <p:spPr>
          <a:xfrm>
            <a:off x="1556320" y="5712400"/>
            <a:ext cx="1062992" cy="4311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主主复制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786647" y="6324686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50" name="How is Works"/>
          <p:cNvSpPr txBox="1">
            <a:spLocks noGrp="1"/>
          </p:cNvSpPr>
          <p:nvPr>
            <p:ph type="title"/>
          </p:nvPr>
        </p:nvSpPr>
        <p:spPr>
          <a:xfrm>
            <a:off x="726565" y="24895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53" name="图像"/>
          <p:cNvGrpSpPr/>
          <p:nvPr/>
        </p:nvGrpSpPr>
        <p:grpSpPr>
          <a:xfrm>
            <a:off x="848533" y="1304409"/>
            <a:ext cx="10364456" cy="4812691"/>
            <a:chOff x="-1" y="0"/>
            <a:chExt cx="10364454" cy="4812690"/>
          </a:xfrm>
        </p:grpSpPr>
        <p:pic>
          <p:nvPicPr>
            <p:cNvPr id="351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199" y="203200"/>
              <a:ext cx="9958055" cy="4368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0"/>
              <a:ext cx="10364456" cy="4812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406589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56" name="How is Works"/>
          <p:cNvSpPr txBox="1">
            <a:spLocks noGrp="1"/>
          </p:cNvSpPr>
          <p:nvPr>
            <p:ph type="title"/>
          </p:nvPr>
        </p:nvSpPr>
        <p:spPr>
          <a:xfrm>
            <a:off x="913774" y="506367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How is Works</a:t>
            </a:r>
          </a:p>
        </p:txBody>
      </p:sp>
      <p:grpSp>
        <p:nvGrpSpPr>
          <p:cNvPr id="359" name="图像"/>
          <p:cNvGrpSpPr/>
          <p:nvPr/>
        </p:nvGrpSpPr>
        <p:grpSpPr>
          <a:xfrm>
            <a:off x="4153646" y="575128"/>
            <a:ext cx="7499748" cy="5745844"/>
            <a:chOff x="0" y="0"/>
            <a:chExt cx="7499746" cy="5745843"/>
          </a:xfrm>
        </p:grpSpPr>
        <p:pic>
          <p:nvPicPr>
            <p:cNvPr id="35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7093347" cy="5301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499747" cy="5745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0" name="文本"/>
          <p:cNvSpPr txBox="1"/>
          <p:nvPr/>
        </p:nvSpPr>
        <p:spPr>
          <a:xfrm>
            <a:off x="6005829" y="3204747"/>
            <a:ext cx="142239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361" name="文本"/>
          <p:cNvSpPr txBox="1"/>
          <p:nvPr/>
        </p:nvSpPr>
        <p:spPr>
          <a:xfrm>
            <a:off x="6132829" y="3331748"/>
            <a:ext cx="142239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362" name="文本"/>
          <p:cNvSpPr txBox="1"/>
          <p:nvPr/>
        </p:nvSpPr>
        <p:spPr>
          <a:xfrm>
            <a:off x="6259829" y="3458748"/>
            <a:ext cx="142239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grpSp>
        <p:nvGrpSpPr>
          <p:cNvPr id="365" name="图像"/>
          <p:cNvGrpSpPr/>
          <p:nvPr/>
        </p:nvGrpSpPr>
        <p:grpSpPr>
          <a:xfrm>
            <a:off x="189388" y="2144563"/>
            <a:ext cx="3938182" cy="3113512"/>
            <a:chOff x="0" y="0"/>
            <a:chExt cx="3938181" cy="3113510"/>
          </a:xfrm>
        </p:grpSpPr>
        <p:pic>
          <p:nvPicPr>
            <p:cNvPr id="36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3531782" cy="2669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938182" cy="3113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335758" y="6348086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68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sp>
        <p:nvSpPr>
          <p:cNvPr id="369" name="CK架构"/>
          <p:cNvSpPr txBox="1"/>
          <p:nvPr/>
        </p:nvSpPr>
        <p:spPr>
          <a:xfrm>
            <a:off x="2331940" y="1696872"/>
            <a:ext cx="1241072" cy="4248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CK架构</a:t>
            </a:r>
          </a:p>
        </p:txBody>
      </p:sp>
      <p:sp>
        <p:nvSpPr>
          <p:cNvPr id="370" name="使用ReplicatedMergeTree分片复制的小集群架构"/>
          <p:cNvSpPr txBox="1"/>
          <p:nvPr/>
        </p:nvSpPr>
        <p:spPr>
          <a:xfrm>
            <a:off x="1571493" y="2395825"/>
            <a:ext cx="2574756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使用ReplicatedMergeTree分片复制的小集群架构</a:t>
            </a:r>
          </a:p>
        </p:txBody>
      </p:sp>
      <p:sp>
        <p:nvSpPr>
          <p:cNvPr id="371" name="监控"/>
          <p:cNvSpPr txBox="1"/>
          <p:nvPr/>
        </p:nvSpPr>
        <p:spPr>
          <a:xfrm>
            <a:off x="2238336" y="3754468"/>
            <a:ext cx="1241071" cy="4248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监控</a:t>
            </a:r>
          </a:p>
        </p:txBody>
      </p:sp>
      <p:sp>
        <p:nvSpPr>
          <p:cNvPr id="372" name="基于Prometheus+clickhouse_exporter/zabbix+zbx_clickhouse_monitor…"/>
          <p:cNvSpPr txBox="1"/>
          <p:nvPr/>
        </p:nvSpPr>
        <p:spPr>
          <a:xfrm>
            <a:off x="1185374" y="4483870"/>
            <a:ext cx="3701850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基于Prometheus+clickhouse_exporter/zabbix+zbx_clickhouse_monitor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进⾏行行监控 关注读写量量、merge情况 增加基于system库的数据展示</a:t>
            </a:r>
          </a:p>
        </p:txBody>
      </p:sp>
      <p:sp>
        <p:nvSpPr>
          <p:cNvPr id="373" name="备份"/>
          <p:cNvSpPr txBox="1"/>
          <p:nvPr/>
        </p:nvSpPr>
        <p:spPr>
          <a:xfrm>
            <a:off x="7314679" y="3754468"/>
            <a:ext cx="1241072" cy="4248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备份</a:t>
            </a:r>
          </a:p>
        </p:txBody>
      </p:sp>
      <p:sp>
        <p:nvSpPr>
          <p:cNvPr id="374" name="配置⽂文件备份…"/>
          <p:cNvSpPr txBox="1"/>
          <p:nvPr/>
        </p:nvSpPr>
        <p:spPr>
          <a:xfrm>
            <a:off x="7019977" y="4604465"/>
            <a:ext cx="1830471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配置⽂文件备份 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表结构备份</a:t>
            </a:r>
          </a:p>
        </p:txBody>
      </p:sp>
      <p:sp>
        <p:nvSpPr>
          <p:cNvPr id="375" name="sql_top工具，定位性能瓶颈…"/>
          <p:cNvSpPr txBox="1"/>
          <p:nvPr/>
        </p:nvSpPr>
        <p:spPr>
          <a:xfrm>
            <a:off x="6646071" y="2433925"/>
            <a:ext cx="2956727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sql_top工具，定位性能瓶颈 </a:t>
            </a:r>
          </a:p>
          <a:p>
            <a:pPr>
              <a:defRPr>
                <a:latin typeface="Tw Cen MT"/>
                <a:ea typeface="Tw Cen MT"/>
                <a:cs typeface="Tw Cen MT"/>
                <a:sym typeface="Tw Cen MT"/>
              </a:defRPr>
            </a:pPr>
            <a:r>
              <a:t>慢查询kill⼯工具</a:t>
            </a:r>
          </a:p>
        </p:txBody>
      </p:sp>
      <p:sp>
        <p:nvSpPr>
          <p:cNvPr id="376" name="管理"/>
          <p:cNvSpPr txBox="1"/>
          <p:nvPr/>
        </p:nvSpPr>
        <p:spPr>
          <a:xfrm>
            <a:off x="7314679" y="1696872"/>
            <a:ext cx="1241072" cy="4248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管理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651674" y="6441690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81" name="图像"/>
          <p:cNvGrpSpPr/>
          <p:nvPr/>
        </p:nvGrpSpPr>
        <p:grpSpPr>
          <a:xfrm>
            <a:off x="365422" y="1467593"/>
            <a:ext cx="5686914" cy="4479445"/>
            <a:chOff x="0" y="0"/>
            <a:chExt cx="5686912" cy="4479444"/>
          </a:xfrm>
        </p:grpSpPr>
        <p:pic>
          <p:nvPicPr>
            <p:cNvPr id="37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5280514" cy="4034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686914" cy="4479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2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grpSp>
        <p:nvGrpSpPr>
          <p:cNvPr id="385" name="图像"/>
          <p:cNvGrpSpPr/>
          <p:nvPr/>
        </p:nvGrpSpPr>
        <p:grpSpPr>
          <a:xfrm>
            <a:off x="6251372" y="1377795"/>
            <a:ext cx="4833440" cy="4659043"/>
            <a:chOff x="0" y="0"/>
            <a:chExt cx="4833438" cy="4659041"/>
          </a:xfrm>
        </p:grpSpPr>
        <p:pic>
          <p:nvPicPr>
            <p:cNvPr id="38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4427039" cy="4214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4833440" cy="4659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885686" y="6371487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390" name="图像"/>
          <p:cNvGrpSpPr/>
          <p:nvPr/>
        </p:nvGrpSpPr>
        <p:grpSpPr>
          <a:xfrm>
            <a:off x="2580351" y="1074872"/>
            <a:ext cx="8793248" cy="5210700"/>
            <a:chOff x="0" y="0"/>
            <a:chExt cx="8793247" cy="5210698"/>
          </a:xfrm>
        </p:grpSpPr>
        <p:pic>
          <p:nvPicPr>
            <p:cNvPr id="388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8386848" cy="476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793248" cy="521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1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sp>
        <p:nvSpPr>
          <p:cNvPr id="392" name="Prometheus+ClickHouse_exporter+Grafana监控"/>
          <p:cNvSpPr txBox="1"/>
          <p:nvPr/>
        </p:nvSpPr>
        <p:spPr>
          <a:xfrm>
            <a:off x="257556" y="3188413"/>
            <a:ext cx="2258992" cy="9836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Prometheus+ClickHouse_exporter+Grafana监控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301283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95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grpSp>
        <p:nvGrpSpPr>
          <p:cNvPr id="398" name="图像"/>
          <p:cNvGrpSpPr/>
          <p:nvPr/>
        </p:nvGrpSpPr>
        <p:grpSpPr>
          <a:xfrm>
            <a:off x="2623487" y="1101150"/>
            <a:ext cx="8976075" cy="5248804"/>
            <a:chOff x="0" y="0"/>
            <a:chExt cx="8976074" cy="5248802"/>
          </a:xfrm>
        </p:grpSpPr>
        <p:pic>
          <p:nvPicPr>
            <p:cNvPr id="39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8569675" cy="4804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76075" cy="524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9" name="zabbix+Mysql+httpd+zbx_clickhouse_monitor监控"/>
          <p:cNvSpPr txBox="1"/>
          <p:nvPr/>
        </p:nvSpPr>
        <p:spPr>
          <a:xfrm>
            <a:off x="433064" y="3252792"/>
            <a:ext cx="2042867" cy="907414"/>
          </a:xfrm>
          <a:prstGeom prst="rect">
            <a:avLst/>
          </a:prstGeom>
          <a:solidFill>
            <a:schemeClr val="accent1"/>
          </a:solidFill>
          <a:ln w="15875">
            <a:solidFill>
              <a:srgbClr val="2277AE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zabbix+Mysql+httpd+zbx_clickhouse_monitor监控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301283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404" name="图像"/>
          <p:cNvGrpSpPr/>
          <p:nvPr/>
        </p:nvGrpSpPr>
        <p:grpSpPr>
          <a:xfrm>
            <a:off x="1160737" y="1287069"/>
            <a:ext cx="9032831" cy="5080313"/>
            <a:chOff x="0" y="0"/>
            <a:chExt cx="9032830" cy="5080311"/>
          </a:xfrm>
        </p:grpSpPr>
        <p:pic>
          <p:nvPicPr>
            <p:cNvPr id="40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8626431" cy="4635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9032831" cy="5080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5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sp>
        <p:nvSpPr>
          <p:cNvPr id="406" name="用于读写负载均衡"/>
          <p:cNvSpPr txBox="1"/>
          <p:nvPr/>
        </p:nvSpPr>
        <p:spPr>
          <a:xfrm>
            <a:off x="784082" y="3048289"/>
            <a:ext cx="1948814" cy="424814"/>
          </a:xfrm>
          <a:prstGeom prst="rect">
            <a:avLst/>
          </a:prstGeom>
          <a:solidFill>
            <a:schemeClr val="accent2"/>
          </a:solidFill>
          <a:ln w="15875">
            <a:solidFill>
              <a:srgbClr val="37937E"/>
            </a:solidFill>
          </a:ln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用于读写负载均衡</a:t>
            </a:r>
          </a:p>
        </p:txBody>
      </p:sp>
      <p:sp>
        <p:nvSpPr>
          <p:cNvPr id="407" name="Practice"/>
          <p:cNvSpPr txBox="1"/>
          <p:nvPr/>
        </p:nvSpPr>
        <p:spPr>
          <a:xfrm>
            <a:off x="913774" y="471264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sp>
        <p:nvSpPr>
          <p:cNvPr id="408" name="用于jdbc查询API负载均衡"/>
          <p:cNvSpPr txBox="1"/>
          <p:nvPr/>
        </p:nvSpPr>
        <p:spPr>
          <a:xfrm>
            <a:off x="1636517" y="5796219"/>
            <a:ext cx="2641647" cy="424814"/>
          </a:xfrm>
          <a:prstGeom prst="rect">
            <a:avLst/>
          </a:prstGeom>
          <a:solidFill>
            <a:schemeClr val="accent2"/>
          </a:solidFill>
          <a:ln w="15875">
            <a:solidFill>
              <a:srgbClr val="37937E"/>
            </a:solidFill>
          </a:ln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用于jdbc查询API负载均衡</a:t>
            </a:r>
          </a:p>
        </p:txBody>
      </p:sp>
      <p:sp>
        <p:nvSpPr>
          <p:cNvPr id="409" name="cluster"/>
          <p:cNvSpPr txBox="1"/>
          <p:nvPr/>
        </p:nvSpPr>
        <p:spPr>
          <a:xfrm>
            <a:off x="6045929" y="1570604"/>
            <a:ext cx="686714" cy="348614"/>
          </a:xfrm>
          <a:prstGeom prst="rect">
            <a:avLst/>
          </a:prstGeom>
          <a:solidFill>
            <a:schemeClr val="accent2"/>
          </a:solidFill>
          <a:ln w="15875">
            <a:solidFill>
              <a:srgbClr val="37937E"/>
            </a:solidFill>
          </a:ln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cluster</a:t>
            </a:r>
          </a:p>
        </p:txBody>
      </p:sp>
      <p:sp>
        <p:nvSpPr>
          <p:cNvPr id="410" name="用于集群配置，方便切换"/>
          <p:cNvSpPr txBox="1"/>
          <p:nvPr/>
        </p:nvSpPr>
        <p:spPr>
          <a:xfrm>
            <a:off x="8690257" y="1532504"/>
            <a:ext cx="2634614" cy="424814"/>
          </a:xfrm>
          <a:prstGeom prst="rect">
            <a:avLst/>
          </a:prstGeom>
          <a:solidFill>
            <a:schemeClr val="accent2"/>
          </a:solidFill>
          <a:ln w="15875">
            <a:solidFill>
              <a:srgbClr val="37937E"/>
            </a:solidFill>
          </a:ln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用于集群配置，方便切换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033938" y="59502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13" name="Practice"/>
          <p:cNvSpPr txBox="1">
            <a:spLocks noGrp="1"/>
          </p:cNvSpPr>
          <p:nvPr>
            <p:ph type="title"/>
          </p:nvPr>
        </p:nvSpPr>
        <p:spPr>
          <a:xfrm>
            <a:off x="913774" y="471264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Practice</a:t>
            </a:r>
          </a:p>
        </p:txBody>
      </p:sp>
      <p:sp>
        <p:nvSpPr>
          <p:cNvPr id="414" name="数据接入"/>
          <p:cNvSpPr txBox="1"/>
          <p:nvPr/>
        </p:nvSpPr>
        <p:spPr>
          <a:xfrm>
            <a:off x="1006393" y="1468712"/>
            <a:ext cx="1650364" cy="6470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数据接入</a:t>
            </a:r>
          </a:p>
        </p:txBody>
      </p:sp>
      <p:sp>
        <p:nvSpPr>
          <p:cNvPr id="415" name="1、Kafka+hangout+ClickHouse…"/>
          <p:cNvSpPr txBox="1"/>
          <p:nvPr/>
        </p:nvSpPr>
        <p:spPr>
          <a:xfrm>
            <a:off x="912787" y="2463261"/>
            <a:ext cx="4132067" cy="252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1、Kafka+hangout+ClickHouse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2、HDFS+WateDrop+ClickHouse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3、JDBC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4、Mysql引擎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5、支持ClickHouse客户端导入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6、Spark自研发的ETL工具</a:t>
            </a:r>
          </a:p>
        </p:txBody>
      </p:sp>
      <p:sp>
        <p:nvSpPr>
          <p:cNvPr id="416" name="数据接出"/>
          <p:cNvSpPr txBox="1"/>
          <p:nvPr/>
        </p:nvSpPr>
        <p:spPr>
          <a:xfrm>
            <a:off x="6773071" y="1468712"/>
            <a:ext cx="1650364" cy="6470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数据接出</a:t>
            </a:r>
          </a:p>
        </p:txBody>
      </p:sp>
      <p:sp>
        <p:nvSpPr>
          <p:cNvPr id="417" name="1、ClickHouse JDBC…"/>
          <p:cNvSpPr txBox="1"/>
          <p:nvPr/>
        </p:nvSpPr>
        <p:spPr>
          <a:xfrm>
            <a:off x="6726267" y="2404758"/>
            <a:ext cx="2758712" cy="293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1、ClickHouse JDBC  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2、ClickHouse ODBC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3、ClickHouse客户端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4、DBeaver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5、支持可视化工具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r>
              <a:t>6、ClickHouse HTTP</a:t>
            </a:r>
            <a:br/>
            <a:r>
              <a:t>7、ClickHouse Tabix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标题 1"/>
          <p:cNvSpPr txBox="1">
            <a:spLocks noGrp="1"/>
          </p:cNvSpPr>
          <p:nvPr>
            <p:ph type="title"/>
          </p:nvPr>
        </p:nvSpPr>
        <p:spPr>
          <a:xfrm>
            <a:off x="730121" y="999523"/>
            <a:ext cx="10364452" cy="951471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What is ClickHouse</a:t>
            </a:r>
          </a:p>
        </p:txBody>
      </p:sp>
      <p:sp>
        <p:nvSpPr>
          <p:cNvPr id="195" name="幻灯片编号占位符 11"/>
          <p:cNvSpPr txBox="1">
            <a:spLocks noGrp="1"/>
          </p:cNvSpPr>
          <p:nvPr>
            <p:ph type="sldNum" sz="quarter" idx="4294967295"/>
          </p:nvPr>
        </p:nvSpPr>
        <p:spPr>
          <a:xfrm>
            <a:off x="11104012" y="5950267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6" name="标题 1"/>
          <p:cNvSpPr txBox="1"/>
          <p:nvPr/>
        </p:nvSpPr>
        <p:spPr>
          <a:xfrm>
            <a:off x="647074" y="2012050"/>
            <a:ext cx="10530546" cy="37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ClickHouse(https://clickhouse.yandex/)是一个用于联机分析(OLAP)的列式数据库管理系统(DBMS)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源自俄罗斯最大的搜索公司Yandex.</a:t>
            </a:r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  <a:p>
            <a:pPr>
              <a:defRPr sz="3000">
                <a:latin typeface="Tw Cen MT"/>
                <a:ea typeface="Tw Cen MT"/>
                <a:cs typeface="Tw Cen MT"/>
                <a:sym typeface="Tw Cen MT"/>
              </a:defRPr>
            </a:pPr>
            <a:r>
              <a:t> 比Hive快100倍,比Vertica,GreenPlum等商业化数据库快6-10倍.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565792" y="6406589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602" y="1264067"/>
            <a:ext cx="9310670" cy="498043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Practice"/>
          <p:cNvSpPr txBox="1"/>
          <p:nvPr/>
        </p:nvSpPr>
        <p:spPr>
          <a:xfrm>
            <a:off x="785068" y="424462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41829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24" name="Practice"/>
          <p:cNvSpPr txBox="1"/>
          <p:nvPr/>
        </p:nvSpPr>
        <p:spPr>
          <a:xfrm>
            <a:off x="913774" y="471264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grpSp>
        <p:nvGrpSpPr>
          <p:cNvPr id="427" name="图像"/>
          <p:cNvGrpSpPr/>
          <p:nvPr/>
        </p:nvGrpSpPr>
        <p:grpSpPr>
          <a:xfrm>
            <a:off x="2229214" y="1238699"/>
            <a:ext cx="9243092" cy="5115484"/>
            <a:chOff x="0" y="0"/>
            <a:chExt cx="9243090" cy="5115483"/>
          </a:xfrm>
        </p:grpSpPr>
        <p:pic>
          <p:nvPicPr>
            <p:cNvPr id="425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199" y="203200"/>
              <a:ext cx="8836692" cy="4670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9243092" cy="5115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8" name="SQL…"/>
          <p:cNvSpPr txBox="1"/>
          <p:nvPr/>
        </p:nvSpPr>
        <p:spPr>
          <a:xfrm>
            <a:off x="456465" y="2953067"/>
            <a:ext cx="1623017" cy="9518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SQL</a:t>
            </a:r>
          </a:p>
          <a:p>
            <a: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DataType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算术函数    比较功能   逻辑功能   类型转换功能   处理日期和时间的函数   使用字符串的函数…"/>
          <p:cNvSpPr txBox="1">
            <a:spLocks noGrp="1"/>
          </p:cNvSpPr>
          <p:nvPr>
            <p:ph type="body" idx="1"/>
          </p:nvPr>
        </p:nvSpPr>
        <p:spPr>
          <a:xfrm>
            <a:off x="786986" y="2076679"/>
            <a:ext cx="10214555" cy="4079524"/>
          </a:xfrm>
          <a:prstGeom prst="rect">
            <a:avLst/>
          </a:prstGeom>
        </p:spPr>
        <p:txBody>
          <a:bodyPr/>
          <a:lstStyle/>
          <a:p>
            <a:pPr marL="219454" indent="-219454" defTabSz="877822">
              <a:spcBef>
                <a:spcPts val="900"/>
              </a:spcBef>
              <a:defRPr sz="1900"/>
            </a:pPr>
            <a:r>
              <a:t>算术函数    比较功能   逻辑功能   类型转换功能   处理日期和时间的函数   使用字符串的函数</a:t>
            </a:r>
          </a:p>
          <a:p>
            <a:pPr marL="219454" indent="-219454" defTabSz="877822">
              <a:spcBef>
                <a:spcPts val="900"/>
              </a:spcBef>
              <a:defRPr sz="1900"/>
            </a:pPr>
            <a:r>
              <a:t>搜索字符串的函数          用于在字符串中搜索和替换的函数     条件函数      数学函数      </a:t>
            </a:r>
          </a:p>
          <a:p>
            <a:pPr marL="219454" indent="-219454" defTabSz="877822">
              <a:spcBef>
                <a:spcPts val="900"/>
              </a:spcBef>
              <a:defRPr sz="1900"/>
            </a:pPr>
            <a:r>
              <a:t>舍入功能   用于处理数组的函数      用于拆分和合并字符串和数组的函数    位功能</a:t>
            </a:r>
          </a:p>
          <a:p>
            <a:pPr marL="219454" indent="-219454" defTabSz="877822">
              <a:spcBef>
                <a:spcPts val="900"/>
              </a:spcBef>
              <a:defRPr sz="1900"/>
            </a:pPr>
            <a:r>
              <a:t>散列函数     用于生成伪随机数的函数      编码功能   </a:t>
            </a:r>
            <a:r>
              <a:rPr b="1">
                <a:solidFill>
                  <a:schemeClr val="accent6">
                    <a:satOff val="-17358"/>
                    <a:lumOff val="-11843"/>
                  </a:schemeClr>
                </a:solidFill>
              </a:rPr>
              <a:t>使用URL的功能</a:t>
            </a:r>
          </a:p>
          <a:p>
            <a:pPr marL="219454" indent="-219454" defTabSz="877822">
              <a:spcBef>
                <a:spcPts val="900"/>
              </a:spcBef>
              <a:defRPr sz="1900" b="1">
                <a:solidFill>
                  <a:schemeClr val="accent6">
                    <a:satOff val="-17358"/>
                    <a:lumOff val="-11843"/>
                  </a:schemeClr>
                </a:solidFill>
              </a:defRPr>
            </a:pPr>
            <a:r>
              <a:t>使用IP地址的功能</a:t>
            </a:r>
            <a:r>
              <a:rPr b="0">
                <a:solidFill>
                  <a:srgbClr val="000000"/>
                </a:solidFill>
              </a:rPr>
              <a:t>  使用JSON的函数。   </a:t>
            </a:r>
            <a:r>
              <a:t>高阶函数</a:t>
            </a:r>
            <a:r>
              <a:rPr b="0">
                <a:solidFill>
                  <a:srgbClr val="000000"/>
                </a:solidFill>
              </a:rPr>
              <a:t>   使用外部词典的功能</a:t>
            </a:r>
          </a:p>
          <a:p>
            <a:pPr marL="219454" indent="-219454" defTabSz="877822">
              <a:spcBef>
                <a:spcPts val="900"/>
              </a:spcBef>
              <a:defRPr sz="1900">
                <a:solidFill>
                  <a:schemeClr val="accent6">
                    <a:satOff val="-17358"/>
                    <a:lumOff val="-11843"/>
                  </a:schemeClr>
                </a:solidFill>
              </a:defRPr>
            </a:pPr>
            <a:r>
              <a:t>使用Yandex.Metrica词典的功能 </a:t>
            </a:r>
            <a:r>
              <a:rPr>
                <a:solidFill>
                  <a:srgbClr val="000000"/>
                </a:solidFill>
              </a:rPr>
              <a:t>   用于实现IN运算符的函数  arrayJoin函数</a:t>
            </a:r>
          </a:p>
          <a:p>
            <a:pPr marL="219454" indent="-219454" defTabSz="877822">
              <a:spcBef>
                <a:spcPts val="900"/>
              </a:spcBef>
              <a:defRPr sz="1900"/>
            </a:pPr>
            <a:r>
              <a:t>用于处理地理坐标的函数   使用Nullable参数的函数  聚合函数</a:t>
            </a:r>
          </a:p>
        </p:txBody>
      </p:sp>
      <p:sp>
        <p:nvSpPr>
          <p:cNvPr id="43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312984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32" name="Practice"/>
          <p:cNvSpPr txBox="1"/>
          <p:nvPr/>
        </p:nvSpPr>
        <p:spPr>
          <a:xfrm>
            <a:off x="913774" y="471264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sp>
        <p:nvSpPr>
          <p:cNvPr id="433" name="SQL  Function"/>
          <p:cNvSpPr txBox="1"/>
          <p:nvPr/>
        </p:nvSpPr>
        <p:spPr>
          <a:xfrm>
            <a:off x="842584" y="1483324"/>
            <a:ext cx="2273591" cy="5327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SQL  Function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24278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438" name="图像"/>
          <p:cNvGrpSpPr/>
          <p:nvPr/>
        </p:nvGrpSpPr>
        <p:grpSpPr>
          <a:xfrm>
            <a:off x="496709" y="1523465"/>
            <a:ext cx="11198584" cy="4691164"/>
            <a:chOff x="0" y="0"/>
            <a:chExt cx="11198583" cy="4691162"/>
          </a:xfrm>
        </p:grpSpPr>
        <p:pic>
          <p:nvPicPr>
            <p:cNvPr id="43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792184" cy="4246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198584" cy="4691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9" name="Practice"/>
          <p:cNvSpPr txBox="1"/>
          <p:nvPr/>
        </p:nvSpPr>
        <p:spPr>
          <a:xfrm>
            <a:off x="913774" y="436163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sp>
        <p:nvSpPr>
          <p:cNvPr id="440" name="SQL"/>
          <p:cNvSpPr txBox="1"/>
          <p:nvPr/>
        </p:nvSpPr>
        <p:spPr>
          <a:xfrm>
            <a:off x="819184" y="1467093"/>
            <a:ext cx="757209" cy="5327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SQL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868541" y="6125776"/>
            <a:ext cx="244285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43" name="Practice"/>
          <p:cNvSpPr txBox="1"/>
          <p:nvPr/>
        </p:nvSpPr>
        <p:spPr>
          <a:xfrm>
            <a:off x="527655" y="471264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grpSp>
        <p:nvGrpSpPr>
          <p:cNvPr id="446" name="图像"/>
          <p:cNvGrpSpPr/>
          <p:nvPr/>
        </p:nvGrpSpPr>
        <p:grpSpPr>
          <a:xfrm>
            <a:off x="493523" y="2325979"/>
            <a:ext cx="11204955" cy="3457105"/>
            <a:chOff x="0" y="0"/>
            <a:chExt cx="11204954" cy="3457104"/>
          </a:xfrm>
        </p:grpSpPr>
        <p:pic>
          <p:nvPicPr>
            <p:cNvPr id="44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798555" cy="3012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04955" cy="3457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7" name="表创建Example"/>
          <p:cNvSpPr txBox="1"/>
          <p:nvPr/>
        </p:nvSpPr>
        <p:spPr>
          <a:xfrm>
            <a:off x="561771" y="1576225"/>
            <a:ext cx="2624241" cy="5962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表创建Example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44169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452" name="图像"/>
          <p:cNvGrpSpPr/>
          <p:nvPr/>
        </p:nvGrpSpPr>
        <p:grpSpPr>
          <a:xfrm>
            <a:off x="1701290" y="1191045"/>
            <a:ext cx="9591183" cy="5192824"/>
            <a:chOff x="0" y="0"/>
            <a:chExt cx="9591182" cy="5192822"/>
          </a:xfrm>
        </p:grpSpPr>
        <p:pic>
          <p:nvPicPr>
            <p:cNvPr id="4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9184783" cy="474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91183" cy="5192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3" name="Practice"/>
          <p:cNvSpPr txBox="1"/>
          <p:nvPr/>
        </p:nvSpPr>
        <p:spPr>
          <a:xfrm>
            <a:off x="913774" y="447863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sp>
        <p:nvSpPr>
          <p:cNvPr id="454" name="Example"/>
          <p:cNvSpPr txBox="1"/>
          <p:nvPr/>
        </p:nvSpPr>
        <p:spPr>
          <a:xfrm>
            <a:off x="620274" y="3162617"/>
            <a:ext cx="1240968" cy="9518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23108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459" name="图像"/>
          <p:cNvGrpSpPr/>
          <p:nvPr/>
        </p:nvGrpSpPr>
        <p:grpSpPr>
          <a:xfrm>
            <a:off x="4264915" y="815073"/>
            <a:ext cx="5720680" cy="5406028"/>
            <a:chOff x="0" y="0"/>
            <a:chExt cx="5720678" cy="5406026"/>
          </a:xfrm>
        </p:grpSpPr>
        <p:pic>
          <p:nvPicPr>
            <p:cNvPr id="45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5314279" cy="4961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720680" cy="5406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0" name="Practice"/>
          <p:cNvSpPr txBox="1"/>
          <p:nvPr/>
        </p:nvSpPr>
        <p:spPr>
          <a:xfrm>
            <a:off x="913774" y="447863"/>
            <a:ext cx="10364452" cy="95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39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Practice</a:t>
            </a:r>
          </a:p>
        </p:txBody>
      </p:sp>
      <p:grpSp>
        <p:nvGrpSpPr>
          <p:cNvPr id="463" name="图像"/>
          <p:cNvGrpSpPr/>
          <p:nvPr/>
        </p:nvGrpSpPr>
        <p:grpSpPr>
          <a:xfrm>
            <a:off x="712344" y="2488221"/>
            <a:ext cx="3351887" cy="1670263"/>
            <a:chOff x="0" y="0"/>
            <a:chExt cx="3351885" cy="1670262"/>
          </a:xfrm>
        </p:grpSpPr>
        <p:pic>
          <p:nvPicPr>
            <p:cNvPr id="46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2945486" cy="1225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3351887" cy="1670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207680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6" name="https://clickhouse.yandex/docs/en/…"/>
          <p:cNvSpPr txBox="1"/>
          <p:nvPr/>
        </p:nvSpPr>
        <p:spPr>
          <a:xfrm>
            <a:off x="1166629" y="2045037"/>
            <a:ext cx="9589545" cy="453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300" u="sng"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https://clickhouse.yandex/docs/en/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defRPr sz="2300" u="sng"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https://www.percona.com/search?s=clickhouse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defRPr sz="2300" u="sng"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https://groups.google.com/forum/#!forum/clickhouse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4"/>
            </a:endParaRPr>
          </a:p>
          <a:p>
            <a:pPr>
              <a:defRPr sz="2300" u="sng"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https://github.com/yandex/clickhouse-presentations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5"/>
            </a:endParaRPr>
          </a:p>
          <a:p>
            <a:pPr>
              <a:defRPr sz="2300" u="sng"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  <a:latin typeface="Tw Cen MT"/>
                <a:ea typeface="Tw Cen MT"/>
                <a:cs typeface="Tw Cen MT"/>
                <a:sym typeface="Tw Cen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https://www.cs.cmu.edu/afs/cs/academic/class/15213-f15/www/schedule.html</a:t>
            </a: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>
              <a:defRPr sz="2300">
                <a:latin typeface="Tw Cen MT"/>
                <a:ea typeface="Tw Cen MT"/>
                <a:cs typeface="Tw Cen MT"/>
                <a:sym typeface="Tw Cen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</p:txBody>
      </p:sp>
      <p:grpSp>
        <p:nvGrpSpPr>
          <p:cNvPr id="469" name="图像"/>
          <p:cNvGrpSpPr/>
          <p:nvPr/>
        </p:nvGrpSpPr>
        <p:grpSpPr>
          <a:xfrm>
            <a:off x="1024373" y="588207"/>
            <a:ext cx="2447838" cy="1124984"/>
            <a:chOff x="0" y="-1"/>
            <a:chExt cx="2447837" cy="1124982"/>
          </a:xfrm>
        </p:grpSpPr>
        <p:pic>
          <p:nvPicPr>
            <p:cNvPr id="467" name="图像" descr="图像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3200" y="203200"/>
              <a:ext cx="2041437" cy="680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图像" descr="图像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2"/>
              <a:ext cx="2447838" cy="1124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73855" y="6254482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72" name="讲了这么多，想想自己有没有需求，可以提供技术和平台支持，快加入clickhouse的使用中，心动不如行动"/>
          <p:cNvSpPr txBox="1"/>
          <p:nvPr/>
        </p:nvSpPr>
        <p:spPr>
          <a:xfrm>
            <a:off x="8880115" y="2483167"/>
            <a:ext cx="3016018" cy="18916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讲了这么多，想想自己有没有需求，可以提供技术和平台支持，快加入clickhouse的使用中，心动不如行动</a:t>
            </a:r>
          </a:p>
        </p:txBody>
      </p:sp>
      <p:grpSp>
        <p:nvGrpSpPr>
          <p:cNvPr id="475" name="图像"/>
          <p:cNvGrpSpPr/>
          <p:nvPr/>
        </p:nvGrpSpPr>
        <p:grpSpPr>
          <a:xfrm>
            <a:off x="566268" y="883570"/>
            <a:ext cx="8140095" cy="5090862"/>
            <a:chOff x="0" y="0"/>
            <a:chExt cx="8140094" cy="5090860"/>
          </a:xfrm>
        </p:grpSpPr>
        <p:pic>
          <p:nvPicPr>
            <p:cNvPr id="47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7733695" cy="4646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140095" cy="50908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033938" y="5950267"/>
            <a:ext cx="244286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8" name="Thank you."/>
          <p:cNvSpPr txBox="1"/>
          <p:nvPr/>
        </p:nvSpPr>
        <p:spPr>
          <a:xfrm>
            <a:off x="4434661" y="3097528"/>
            <a:ext cx="2775603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868442" y="6559867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9" name="Why ClickHouse"/>
          <p:cNvSpPr txBox="1">
            <a:spLocks noGrp="1"/>
          </p:cNvSpPr>
          <p:nvPr>
            <p:ph type="title"/>
          </p:nvPr>
        </p:nvSpPr>
        <p:spPr>
          <a:xfrm>
            <a:off x="646324" y="80807"/>
            <a:ext cx="10364452" cy="951471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sp>
        <p:nvSpPr>
          <p:cNvPr id="200" name="文本"/>
          <p:cNvSpPr txBox="1"/>
          <p:nvPr/>
        </p:nvSpPr>
        <p:spPr>
          <a:xfrm>
            <a:off x="6005829" y="3205478"/>
            <a:ext cx="142239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1" name="文本"/>
          <p:cNvSpPr txBox="1"/>
          <p:nvPr/>
        </p:nvSpPr>
        <p:spPr>
          <a:xfrm>
            <a:off x="6138955" y="3332479"/>
            <a:ext cx="174215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grpSp>
        <p:nvGrpSpPr>
          <p:cNvPr id="204" name="图像"/>
          <p:cNvGrpSpPr/>
          <p:nvPr/>
        </p:nvGrpSpPr>
        <p:grpSpPr>
          <a:xfrm>
            <a:off x="1190592" y="911480"/>
            <a:ext cx="9275918" cy="5616790"/>
            <a:chOff x="0" y="0"/>
            <a:chExt cx="9275917" cy="5616788"/>
          </a:xfrm>
        </p:grpSpPr>
        <p:pic>
          <p:nvPicPr>
            <p:cNvPr id="20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8869518" cy="5172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275918" cy="5616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Before ClickHouse"/>
          <p:cNvSpPr txBox="1"/>
          <p:nvPr/>
        </p:nvSpPr>
        <p:spPr>
          <a:xfrm>
            <a:off x="1479122" y="1306830"/>
            <a:ext cx="2948409" cy="5327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Before</a:t>
            </a:r>
            <a:r>
              <a:rPr sz="1800"/>
              <a:t> </a:t>
            </a:r>
            <a:r>
              <a:t>ClickHouse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1、链路太长…"/>
          <p:cNvSpPr txBox="1">
            <a:spLocks noGrp="1"/>
          </p:cNvSpPr>
          <p:nvPr>
            <p:ph type="body" sz="half" idx="1"/>
          </p:nvPr>
        </p:nvSpPr>
        <p:spPr>
          <a:xfrm>
            <a:off x="863576" y="2324637"/>
            <a:ext cx="9613056" cy="3110151"/>
          </a:xfrm>
          <a:prstGeom prst="rect">
            <a:avLst/>
          </a:prstGeom>
        </p:spPr>
        <p:txBody>
          <a:bodyPr/>
          <a:lstStyle/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endParaRPr/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1、链路太长</a:t>
            </a:r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2、ES查询、ES存储</a:t>
            </a:r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3、Hive太慢</a:t>
            </a:r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4、spark 太重</a:t>
            </a:r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5、实时方式要舍弃原始数据</a:t>
            </a:r>
          </a:p>
          <a:p>
            <a:pPr marL="0" indent="0" defTabSz="379474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t>6、BI工具比较少、分析师崩溃</a:t>
            </a:r>
          </a:p>
        </p:txBody>
      </p:sp>
      <p:sp>
        <p:nvSpPr>
          <p:cNvPr id="20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918703" y="6191567"/>
            <a:ext cx="174212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9" name="Why ClickHouse"/>
          <p:cNvSpPr txBox="1">
            <a:spLocks noGrp="1"/>
          </p:cNvSpPr>
          <p:nvPr>
            <p:ph type="title"/>
          </p:nvPr>
        </p:nvSpPr>
        <p:spPr>
          <a:xfrm>
            <a:off x="913774" y="8245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sp>
        <p:nvSpPr>
          <p:cNvPr id="210" name="Before ClickHouse"/>
          <p:cNvSpPr txBox="1"/>
          <p:nvPr/>
        </p:nvSpPr>
        <p:spPr>
          <a:xfrm>
            <a:off x="882393" y="1985462"/>
            <a:ext cx="2948409" cy="5327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Before</a:t>
            </a:r>
            <a:r>
              <a:rPr sz="1800"/>
              <a:t> </a:t>
            </a:r>
            <a:r>
              <a:t>ClickHouse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008892" y="6293167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3" name="文本"/>
          <p:cNvSpPr txBox="1"/>
          <p:nvPr/>
        </p:nvSpPr>
        <p:spPr>
          <a:xfrm>
            <a:off x="6005829" y="3205478"/>
            <a:ext cx="142239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grpSp>
        <p:nvGrpSpPr>
          <p:cNvPr id="216" name="图像"/>
          <p:cNvGrpSpPr/>
          <p:nvPr/>
        </p:nvGrpSpPr>
        <p:grpSpPr>
          <a:xfrm>
            <a:off x="4203536" y="1152405"/>
            <a:ext cx="7637325" cy="5089069"/>
            <a:chOff x="0" y="0"/>
            <a:chExt cx="7637324" cy="5089068"/>
          </a:xfrm>
        </p:grpSpPr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7230925" cy="464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637325" cy="5089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Why ClickHouse"/>
          <p:cNvSpPr txBox="1">
            <a:spLocks noGrp="1"/>
          </p:cNvSpPr>
          <p:nvPr>
            <p:ph type="title"/>
          </p:nvPr>
        </p:nvSpPr>
        <p:spPr>
          <a:xfrm>
            <a:off x="774074" y="57057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sp>
        <p:nvSpPr>
          <p:cNvPr id="218" name="1、准实时入库…"/>
          <p:cNvSpPr txBox="1">
            <a:spLocks noGrp="1"/>
          </p:cNvSpPr>
          <p:nvPr>
            <p:ph type="body" sz="quarter" idx="1"/>
          </p:nvPr>
        </p:nvSpPr>
        <p:spPr>
          <a:xfrm>
            <a:off x="543038" y="2466820"/>
            <a:ext cx="3386612" cy="2882723"/>
          </a:xfrm>
          <a:prstGeom prst="rect">
            <a:avLst/>
          </a:prstGeom>
        </p:spPr>
        <p:txBody>
          <a:bodyPr/>
          <a:lstStyle/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endParaRPr dirty="0"/>
          </a:p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rPr dirty="0"/>
              <a:t>1、准实时入库</a:t>
            </a:r>
          </a:p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rPr dirty="0"/>
              <a:t>2、原始数据随用随查</a:t>
            </a:r>
          </a:p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rPr dirty="0"/>
              <a:t>3、缩短数据处理路径</a:t>
            </a:r>
          </a:p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rPr dirty="0"/>
              <a:t>4、ETL通用化、易扩展</a:t>
            </a:r>
          </a:p>
          <a:p>
            <a:pPr marL="0" indent="0" defTabSz="365759">
              <a:lnSpc>
                <a:spcPct val="100000"/>
              </a:lnSpc>
              <a:spcBef>
                <a:spcPts val="0"/>
              </a:spcBef>
              <a:buSzTx/>
              <a:buNone/>
              <a:defRPr sz="2400" cap="none"/>
            </a:pPr>
            <a:r>
              <a:rPr dirty="0"/>
              <a:t>5、资源使用大大降低</a:t>
            </a:r>
          </a:p>
        </p:txBody>
      </p:sp>
      <p:sp>
        <p:nvSpPr>
          <p:cNvPr id="219" name="With ClickHouse"/>
          <p:cNvSpPr txBox="1"/>
          <p:nvPr/>
        </p:nvSpPr>
        <p:spPr>
          <a:xfrm>
            <a:off x="566478" y="2137569"/>
            <a:ext cx="2948409" cy="532764"/>
          </a:xfrm>
          <a:prstGeom prst="rect">
            <a:avLst/>
          </a:prstGeom>
          <a:solidFill>
            <a:schemeClr val="accent3"/>
          </a:solidFill>
          <a:ln w="22225">
            <a:solidFill>
              <a:srgbClr val="FFFFFF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With</a:t>
            </a:r>
            <a:r>
              <a:rPr sz="1800"/>
              <a:t> </a:t>
            </a:r>
            <a:r>
              <a:t>ClickHouse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幻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6151014" y="6610668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24" name="图像"/>
          <p:cNvGrpSpPr/>
          <p:nvPr/>
        </p:nvGrpSpPr>
        <p:grpSpPr>
          <a:xfrm>
            <a:off x="969211" y="943920"/>
            <a:ext cx="10096893" cy="5619930"/>
            <a:chOff x="0" y="0"/>
            <a:chExt cx="10096892" cy="5619928"/>
          </a:xfrm>
        </p:grpSpPr>
        <p:pic>
          <p:nvPicPr>
            <p:cNvPr id="22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580" b="2441"/>
            <a:stretch>
              <a:fillRect/>
            </a:stretch>
          </p:blipFill>
          <p:spPr>
            <a:xfrm>
              <a:off x="203199" y="203200"/>
              <a:ext cx="9690494" cy="5175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0096893" cy="5619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标题 1"/>
          <p:cNvSpPr txBox="1">
            <a:spLocks noGrp="1"/>
          </p:cNvSpPr>
          <p:nvPr>
            <p:ph type="title"/>
          </p:nvPr>
        </p:nvSpPr>
        <p:spPr>
          <a:xfrm>
            <a:off x="666621" y="110523"/>
            <a:ext cx="10364452" cy="951471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656433" y="6546995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28" name="https://www.percona.com/blog/2017/03/17/column-store-database-benchmarks-mariadb-columnstore-vs-clickhouse-vs-apache-spark/"/>
          <p:cNvSpPr txBox="1"/>
          <p:nvPr/>
        </p:nvSpPr>
        <p:spPr>
          <a:xfrm>
            <a:off x="646704" y="1655274"/>
            <a:ext cx="1066627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w Cen MT"/>
                <a:ea typeface="Tw Cen MT"/>
                <a:cs typeface="Tw Cen MT"/>
                <a:sym typeface="Tw Cen MT"/>
                <a:hlinkClick r:id="rId2"/>
              </a:defRPr>
            </a:lvl1pPr>
          </a:lstStyle>
          <a:p>
            <a:pPr>
              <a:defRPr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https://www.percona.com/blog/2017/03/17/column-store-database-benchmarks-mariadb-columnstore-vs-clickhouse-vs-apache-spark/</a:t>
            </a:r>
          </a:p>
        </p:txBody>
      </p:sp>
      <p:sp>
        <p:nvSpPr>
          <p:cNvPr id="229" name="Why ClickHouse"/>
          <p:cNvSpPr txBox="1">
            <a:spLocks noGrp="1"/>
          </p:cNvSpPr>
          <p:nvPr>
            <p:ph type="title"/>
          </p:nvPr>
        </p:nvSpPr>
        <p:spPr>
          <a:xfrm>
            <a:off x="561315" y="672150"/>
            <a:ext cx="10364453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grpSp>
        <p:nvGrpSpPr>
          <p:cNvPr id="232" name="图像"/>
          <p:cNvGrpSpPr/>
          <p:nvPr/>
        </p:nvGrpSpPr>
        <p:grpSpPr>
          <a:xfrm>
            <a:off x="4501231" y="2103200"/>
            <a:ext cx="7279157" cy="4150485"/>
            <a:chOff x="0" y="0"/>
            <a:chExt cx="7279156" cy="4150483"/>
          </a:xfrm>
        </p:grpSpPr>
        <p:pic>
          <p:nvPicPr>
            <p:cNvPr id="23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6872757" cy="3705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7279157" cy="415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图像"/>
          <p:cNvGrpSpPr/>
          <p:nvPr/>
        </p:nvGrpSpPr>
        <p:grpSpPr>
          <a:xfrm>
            <a:off x="496724" y="3975241"/>
            <a:ext cx="4003198" cy="2447929"/>
            <a:chOff x="0" y="0"/>
            <a:chExt cx="4003196" cy="2447928"/>
          </a:xfrm>
        </p:grpSpPr>
        <p:pic>
          <p:nvPicPr>
            <p:cNvPr id="233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3596797" cy="2003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4003198" cy="2447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8" name="图像"/>
          <p:cNvGrpSpPr/>
          <p:nvPr/>
        </p:nvGrpSpPr>
        <p:grpSpPr>
          <a:xfrm>
            <a:off x="546888" y="2388132"/>
            <a:ext cx="3902869" cy="1672723"/>
            <a:chOff x="0" y="0"/>
            <a:chExt cx="3902868" cy="1672721"/>
          </a:xfrm>
        </p:grpSpPr>
        <p:pic>
          <p:nvPicPr>
            <p:cNvPr id="236" name="图像" descr="图像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3200" y="203200"/>
              <a:ext cx="3496469" cy="1228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图像" descr="图像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902869" cy="16727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147792" y="6453392"/>
            <a:ext cx="174213" cy="2311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1" name="https://clickhouse.yandex/benchmark.html"/>
          <p:cNvSpPr txBox="1"/>
          <p:nvPr/>
        </p:nvSpPr>
        <p:spPr>
          <a:xfrm>
            <a:off x="845597" y="1401507"/>
            <a:ext cx="409122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w Cen MT"/>
                <a:ea typeface="Tw Cen MT"/>
                <a:cs typeface="Tw Cen MT"/>
                <a:sym typeface="Tw Cen MT"/>
                <a:hlinkClick r:id="rId2"/>
              </a:defRPr>
            </a:lvl1pPr>
          </a:lstStyle>
          <a:p>
            <a:pPr>
              <a:defRPr>
                <a:solidFill>
                  <a:srgbClr val="56BCFE"/>
                </a:solidFill>
                <a:uFill>
                  <a:solidFill>
                    <a:srgbClr val="56BCFE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https://clickhouse.yandex/benchmark.html</a:t>
            </a:r>
          </a:p>
        </p:txBody>
      </p:sp>
      <p:sp>
        <p:nvSpPr>
          <p:cNvPr id="242" name="Why ClickHouse"/>
          <p:cNvSpPr txBox="1">
            <a:spLocks noGrp="1"/>
          </p:cNvSpPr>
          <p:nvPr>
            <p:ph type="title"/>
          </p:nvPr>
        </p:nvSpPr>
        <p:spPr>
          <a:xfrm>
            <a:off x="818728" y="520043"/>
            <a:ext cx="10364452" cy="951472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defRPr sz="3900" cap="none"/>
            </a:lvl1pPr>
          </a:lstStyle>
          <a:p>
            <a:r>
              <a:t>Why ClickHouse</a:t>
            </a:r>
          </a:p>
        </p:txBody>
      </p:sp>
      <p:grpSp>
        <p:nvGrpSpPr>
          <p:cNvPr id="245" name="图像"/>
          <p:cNvGrpSpPr/>
          <p:nvPr/>
        </p:nvGrpSpPr>
        <p:grpSpPr>
          <a:xfrm>
            <a:off x="774976" y="1730152"/>
            <a:ext cx="7384548" cy="4805844"/>
            <a:chOff x="0" y="0"/>
            <a:chExt cx="7384547" cy="4805843"/>
          </a:xfrm>
        </p:grpSpPr>
        <p:pic>
          <p:nvPicPr>
            <p:cNvPr id="24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6978148" cy="4361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7384548" cy="4805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6" name="The server is: two socket Intel(R) Xeon(R) CPU E5-2650 v2 @ 2.60GHz; 128 GiB RAM; md RAID-5 on 8 6TB SATA HDD; ext4."/>
          <p:cNvSpPr txBox="1"/>
          <p:nvPr/>
        </p:nvSpPr>
        <p:spPr>
          <a:xfrm>
            <a:off x="8514976" y="2829800"/>
            <a:ext cx="2616319" cy="2323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600"/>
              </a:lnSpc>
              <a:spcBef>
                <a:spcPts val="14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server is: two socket Intel(R) Xeon(R) CPU E5-2650 v2 @ 2.60GHz; 128 GiB RAM; md RAID-5 on 8 6TB SATA HDD; ext4.</a:t>
            </a:r>
          </a:p>
        </p:txBody>
      </p:sp>
      <p:sp>
        <p:nvSpPr>
          <p:cNvPr id="247" name="性能甚⾄至好于成熟商业数据库(vertica, greenplum, redshift, ...)"/>
          <p:cNvSpPr txBox="1"/>
          <p:nvPr/>
        </p:nvSpPr>
        <p:spPr>
          <a:xfrm>
            <a:off x="8448826" y="4639567"/>
            <a:ext cx="2993098" cy="96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性能甚⾄至好于成熟商业数据库(vertica, greenplum, redshift, ...)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水滴">
  <a:themeElements>
    <a:clrScheme name="水滴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0000FF"/>
      </a:hlink>
      <a:folHlink>
        <a:srgbClr val="FF00FF"/>
      </a:folHlink>
    </a:clrScheme>
    <a:fontScheme name="水滴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水滴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水滴">
  <a:themeElements>
    <a:clrScheme name="水滴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0000FF"/>
      </a:hlink>
      <a:folHlink>
        <a:srgbClr val="FF00FF"/>
      </a:folHlink>
    </a:clrScheme>
    <a:fontScheme name="水滴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水滴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510</Words>
  <Application>Microsoft Office PowerPoint</Application>
  <PresentationFormat>宽屏</PresentationFormat>
  <Paragraphs>198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DengXian</vt:lpstr>
      <vt:lpstr>Arial</vt:lpstr>
      <vt:lpstr>Helvetica</vt:lpstr>
      <vt:lpstr>Times</vt:lpstr>
      <vt:lpstr>Tw Cen MT</vt:lpstr>
      <vt:lpstr>水滴</vt:lpstr>
      <vt:lpstr>ClickHouse实践</vt:lpstr>
      <vt:lpstr>Content</vt:lpstr>
      <vt:lpstr>What is ClickHouse</vt:lpstr>
      <vt:lpstr>Why ClickHouse</vt:lpstr>
      <vt:lpstr>Why ClickHouse</vt:lpstr>
      <vt:lpstr>Why ClickHouse</vt:lpstr>
      <vt:lpstr>Why ClickHouse</vt:lpstr>
      <vt:lpstr>Why ClickHouse</vt:lpstr>
      <vt:lpstr>Why ClickHouse</vt:lpstr>
      <vt:lpstr>Why ClickHouse</vt:lpstr>
      <vt:lpstr>Why ClickHouse</vt:lpstr>
      <vt:lpstr>Why ClickHouse</vt:lpstr>
      <vt:lpstr>Why ClickHouse</vt:lpstr>
      <vt:lpstr>How is Works</vt:lpstr>
      <vt:lpstr>How is Works</vt:lpstr>
      <vt:lpstr>How is Works</vt:lpstr>
      <vt:lpstr>How is Works</vt:lpstr>
      <vt:lpstr>How is Works</vt:lpstr>
      <vt:lpstr>How is Works</vt:lpstr>
      <vt:lpstr>How is Works</vt:lpstr>
      <vt:lpstr>How is Works</vt:lpstr>
      <vt:lpstr>How is Works</vt:lpstr>
      <vt:lpstr>How is Works</vt:lpstr>
      <vt:lpstr>Practice</vt:lpstr>
      <vt:lpstr>Practice</vt:lpstr>
      <vt:lpstr>Practice</vt:lpstr>
      <vt:lpstr>Practice</vt:lpstr>
      <vt:lpstr>Practice</vt:lpstr>
      <vt:lpstr>Practice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ClickHouse实践</dc:title>
  <cp:lastModifiedBy>jfcheng</cp:lastModifiedBy>
  <cp:revision>2</cp:revision>
  <dcterms:modified xsi:type="dcterms:W3CDTF">2019-01-15T02:55:41Z</dcterms:modified>
</cp:coreProperties>
</file>